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60"/>
  </p:notesMasterIdLst>
  <p:sldIdLst>
    <p:sldId id="351" r:id="rId2"/>
    <p:sldId id="352" r:id="rId3"/>
    <p:sldId id="353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415" r:id="rId18"/>
    <p:sldId id="367" r:id="rId19"/>
    <p:sldId id="368" r:id="rId20"/>
    <p:sldId id="395" r:id="rId21"/>
    <p:sldId id="369" r:id="rId22"/>
    <p:sldId id="396" r:id="rId23"/>
    <p:sldId id="397" r:id="rId24"/>
    <p:sldId id="370" r:id="rId25"/>
    <p:sldId id="376" r:id="rId26"/>
    <p:sldId id="377" r:id="rId27"/>
    <p:sldId id="378" r:id="rId28"/>
    <p:sldId id="398" r:id="rId29"/>
    <p:sldId id="379" r:id="rId30"/>
    <p:sldId id="399" r:id="rId31"/>
    <p:sldId id="380" r:id="rId32"/>
    <p:sldId id="400" r:id="rId33"/>
    <p:sldId id="381" r:id="rId34"/>
    <p:sldId id="382" r:id="rId35"/>
    <p:sldId id="383" r:id="rId36"/>
    <p:sldId id="384" r:id="rId37"/>
    <p:sldId id="401" r:id="rId38"/>
    <p:sldId id="402" r:id="rId39"/>
    <p:sldId id="404" r:id="rId40"/>
    <p:sldId id="403" r:id="rId41"/>
    <p:sldId id="386" r:id="rId42"/>
    <p:sldId id="464" r:id="rId43"/>
    <p:sldId id="463" r:id="rId44"/>
    <p:sldId id="406" r:id="rId45"/>
    <p:sldId id="387" r:id="rId46"/>
    <p:sldId id="407" r:id="rId47"/>
    <p:sldId id="388" r:id="rId48"/>
    <p:sldId id="408" r:id="rId49"/>
    <p:sldId id="409" r:id="rId50"/>
    <p:sldId id="410" r:id="rId51"/>
    <p:sldId id="411" r:id="rId52"/>
    <p:sldId id="412" r:id="rId53"/>
    <p:sldId id="465" r:id="rId54"/>
    <p:sldId id="466" r:id="rId55"/>
    <p:sldId id="467" r:id="rId56"/>
    <p:sldId id="468" r:id="rId57"/>
    <p:sldId id="414" r:id="rId58"/>
    <p:sldId id="413" r:id="rId5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CC0000"/>
    <a:srgbClr val="FFCCCC"/>
    <a:srgbClr val="CC99FF"/>
    <a:srgbClr val="CCCCFF"/>
    <a:srgbClr val="FFCCFF"/>
    <a:srgbClr val="FFFF99"/>
    <a:srgbClr val="CCFFFF"/>
    <a:srgbClr val="99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17535-6A01-4032-B94C-8E7BF6B6E141}" type="datetimeFigureOut">
              <a:rPr lang="es-ES" smtClean="0"/>
              <a:pPr/>
              <a:t>12/10/2012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70F8C-7A3E-42B0-BD1B-6B74F0179C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501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C91DD1-77BB-D148-897B-FB5E2C06C0B2}" type="slidenum">
              <a:rPr lang="es-ES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51A2D8-D518-9141-9588-865AAD9AA0E6}" type="slidenum">
              <a:rPr lang="es-ES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F56713-807A-2440-9430-9729AA5E33FE}" type="slidenum">
              <a:rPr lang="es-ES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82B3F8-AF40-AA46-A78F-AFC28BD29BAE}" type="slidenum">
              <a:rPr lang="es-ES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A3E47E-6FF4-FB44-950B-8163021090FC}" type="slidenum">
              <a:rPr lang="es-ES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3C50BC-847D-714F-972E-792BD083EB56}" type="slidenum">
              <a:rPr lang="es-ES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8BF212-E70B-4646-9425-5F2CA530B6BE}" type="slidenum">
              <a:rPr lang="es-ES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8BF212-E70B-4646-9425-5F2CA530B6BE}" type="slidenum">
              <a:rPr lang="es-ES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D5BCB0-E20A-A649-BC43-10BB1104DFF9}" type="slidenum">
              <a:rPr lang="es-ES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64C0D0-D8D4-844E-9E48-000536FE523D}" type="slidenum">
              <a:rPr lang="es-ES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64C0D0-D8D4-844E-9E48-000536FE523D}" type="slidenum">
              <a:rPr lang="es-ES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1BD9CF-16F6-4441-A849-AAB85BECAAF5}" type="slidenum">
              <a:rPr lang="es-ES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298953-7BDC-8747-89F9-EF63B5CB32D0}" type="slidenum">
              <a:rPr lang="es-ES"/>
              <a:pPr/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3ED3A1-9CEA-3341-993C-F0427911AEDA}" type="slidenum">
              <a:rPr lang="es-ES"/>
              <a:pPr/>
              <a:t>24</a:t>
            </a:fld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/>
          </a:p>
        </p:txBody>
      </p:sp>
      <p:sp>
        <p:nvSpPr>
          <p:cNvPr id="747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D69D10-3340-D44F-BF66-15E1FBA8D4E8}" type="slidenum">
              <a:rPr lang="es-ES"/>
              <a:pPr/>
              <a:t>25</a:t>
            </a:fld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/>
          </a:p>
        </p:txBody>
      </p:sp>
      <p:sp>
        <p:nvSpPr>
          <p:cNvPr id="757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790FA7-A38A-CF46-92EA-D633FA78BEFB}" type="slidenum">
              <a:rPr lang="es-ES"/>
              <a:pPr/>
              <a:t>26</a:t>
            </a:fld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/>
          </a:p>
        </p:txBody>
      </p:sp>
      <p:sp>
        <p:nvSpPr>
          <p:cNvPr id="768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D489B4-880F-BF43-BDEA-EF74ED4760AC}" type="slidenum">
              <a:rPr lang="es-ES"/>
              <a:pPr/>
              <a:t>27</a:t>
            </a:fld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 dirty="0"/>
          </a:p>
        </p:txBody>
      </p:sp>
      <p:sp>
        <p:nvSpPr>
          <p:cNvPr id="768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D489B4-880F-BF43-BDEA-EF74ED4760AC}" type="slidenum">
              <a:rPr lang="es-ES"/>
              <a:pPr/>
              <a:t>28</a:t>
            </a:fld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/>
          </a:p>
        </p:txBody>
      </p:sp>
      <p:sp>
        <p:nvSpPr>
          <p:cNvPr id="778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A7F69F-B735-BE4E-9D62-58B44C90A6DC}" type="slidenum">
              <a:rPr lang="es-ES"/>
              <a:pPr/>
              <a:t>29</a:t>
            </a:fld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/>
          </a:p>
        </p:txBody>
      </p:sp>
      <p:sp>
        <p:nvSpPr>
          <p:cNvPr id="788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FF2C10-2CAC-0B41-A58A-E7EB539C43B1}" type="slidenum">
              <a:rPr lang="es-ES"/>
              <a:pPr/>
              <a:t>31</a:t>
            </a:fld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/>
          </a:p>
        </p:txBody>
      </p:sp>
      <p:sp>
        <p:nvSpPr>
          <p:cNvPr id="798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0D6E62-DC86-894E-882F-3BA3E430A251}" type="slidenum">
              <a:rPr lang="es-ES"/>
              <a:pPr/>
              <a:t>33</a:t>
            </a:fld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/>
          </a:p>
        </p:txBody>
      </p:sp>
      <p:sp>
        <p:nvSpPr>
          <p:cNvPr id="809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56CEAD-39D7-B648-B26F-A48B6F1FBB45}" type="slidenum">
              <a:rPr lang="es-ES"/>
              <a:pPr/>
              <a:t>34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1DEDDE9-65C9-6E4D-8C37-7367D42E73E6}" type="slidenum">
              <a:rPr lang="es-ES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/>
          </a:p>
        </p:txBody>
      </p:sp>
      <p:sp>
        <p:nvSpPr>
          <p:cNvPr id="819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51FABA-1828-B942-9FCA-7828383875F6}" type="slidenum">
              <a:rPr lang="es-ES"/>
              <a:pPr/>
              <a:t>35</a:t>
            </a:fld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/>
          </a:p>
        </p:txBody>
      </p:sp>
      <p:sp>
        <p:nvSpPr>
          <p:cNvPr id="829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9EE522-E110-0E49-B406-1906BCBDD513}" type="slidenum">
              <a:rPr lang="es-ES"/>
              <a:pPr/>
              <a:t>36</a:t>
            </a:fld>
            <a:endParaRPr lang="es-E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70F8C-7A3E-42B0-BD1B-6B74F0179C9C}" type="slidenum">
              <a:rPr lang="es-ES" smtClean="0"/>
              <a:pPr/>
              <a:t>37</a:t>
            </a:fld>
            <a:endParaRPr lang="es-E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70F8C-7A3E-42B0-BD1B-6B74F0179C9C}" type="slidenum">
              <a:rPr lang="es-ES" smtClean="0"/>
              <a:pPr/>
              <a:t>38</a:t>
            </a:fld>
            <a:endParaRPr lang="es-E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70F8C-7A3E-42B0-BD1B-6B74F0179C9C}" type="slidenum">
              <a:rPr lang="es-ES" smtClean="0"/>
              <a:pPr/>
              <a:t>39</a:t>
            </a:fld>
            <a:endParaRPr lang="es-E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/>
          </a:p>
        </p:txBody>
      </p:sp>
      <p:sp>
        <p:nvSpPr>
          <p:cNvPr id="829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9EE522-E110-0E49-B406-1906BCBDD513}" type="slidenum">
              <a:rPr lang="es-ES"/>
              <a:pPr/>
              <a:t>40</a:t>
            </a:fld>
            <a:endParaRPr lang="es-E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49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BC8C7B-6149-E744-922A-E1A4F8AD3780}" type="slidenum">
              <a:rPr lang="es-ES"/>
              <a:pPr/>
              <a:t>41</a:t>
            </a:fld>
            <a:endParaRPr lang="es-E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49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BC8C7B-6149-E744-922A-E1A4F8AD3780}" type="slidenum">
              <a:rPr lang="es-ES"/>
              <a:pPr/>
              <a:t>42</a:t>
            </a:fld>
            <a:endParaRPr lang="es-E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49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BC8C7B-6149-E744-922A-E1A4F8AD3780}" type="slidenum">
              <a:rPr lang="es-ES"/>
              <a:pPr/>
              <a:t>43</a:t>
            </a:fld>
            <a:endParaRPr lang="es-E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49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BC8C7B-6149-E744-922A-E1A4F8AD3780}" type="slidenum">
              <a:rPr lang="es-ES"/>
              <a:pPr/>
              <a:t>44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F8EE09-08BF-FE4F-A884-2CC0201DD6AD}" type="slidenum">
              <a:rPr lang="es-ES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60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7A3E37-A104-FF4E-A232-1D4D661A58C0}" type="slidenum">
              <a:rPr lang="es-ES"/>
              <a:pPr/>
              <a:t>45</a:t>
            </a:fld>
            <a:endParaRPr lang="es-E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60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7A3E37-A104-FF4E-A232-1D4D661A58C0}" type="slidenum">
              <a:rPr lang="es-ES"/>
              <a:pPr/>
              <a:t>46</a:t>
            </a:fld>
            <a:endParaRPr lang="es-E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70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F6F21D-D428-9C48-9FB4-74C369C78FAE}" type="slidenum">
              <a:rPr lang="es-ES"/>
              <a:pPr/>
              <a:t>47</a:t>
            </a:fld>
            <a:endParaRPr lang="es-E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70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F6F21D-D428-9C48-9FB4-74C369C78FAE}" type="slidenum">
              <a:rPr lang="es-ES"/>
              <a:pPr/>
              <a:t>48</a:t>
            </a:fld>
            <a:endParaRPr lang="es-E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70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F6F21D-D428-9C48-9FB4-74C369C78FAE}" type="slidenum">
              <a:rPr lang="es-ES"/>
              <a:pPr/>
              <a:t>49</a:t>
            </a:fld>
            <a:endParaRPr lang="es-E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70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F6F21D-D428-9C48-9FB4-74C369C78FAE}" type="slidenum">
              <a:rPr lang="es-ES"/>
              <a:pPr/>
              <a:t>50</a:t>
            </a:fld>
            <a:endParaRPr lang="es-E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70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F6F21D-D428-9C48-9FB4-74C369C78FAE}" type="slidenum">
              <a:rPr lang="es-ES"/>
              <a:pPr/>
              <a:t>51</a:t>
            </a:fld>
            <a:endParaRPr lang="es-E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70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F6F21D-D428-9C48-9FB4-74C369C78FAE}" type="slidenum">
              <a:rPr lang="es-ES"/>
              <a:pPr/>
              <a:t>52</a:t>
            </a:fld>
            <a:endParaRPr lang="es-E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70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F6F21D-D428-9C48-9FB4-74C369C78FAE}" type="slidenum">
              <a:rPr lang="es-ES"/>
              <a:pPr/>
              <a:t>53</a:t>
            </a:fld>
            <a:endParaRPr lang="es-E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70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F6F21D-D428-9C48-9FB4-74C369C78FAE}" type="slidenum">
              <a:rPr lang="es-ES"/>
              <a:pPr/>
              <a:t>54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1F313F-51D7-3742-91FC-1F143555B3D3}" type="slidenum">
              <a:rPr lang="es-ES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70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F6F21D-D428-9C48-9FB4-74C369C78FAE}" type="slidenum">
              <a:rPr lang="es-ES"/>
              <a:pPr/>
              <a:t>55</a:t>
            </a:fld>
            <a:endParaRPr lang="es-E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70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F6F21D-D428-9C48-9FB4-74C369C78FAE}" type="slidenum">
              <a:rPr lang="es-ES"/>
              <a:pPr/>
              <a:t>56</a:t>
            </a:fld>
            <a:endParaRPr lang="es-E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70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F6F21D-D428-9C48-9FB4-74C369C78FAE}" type="slidenum">
              <a:rPr lang="es-ES"/>
              <a:pPr/>
              <a:t>57</a:t>
            </a:fld>
            <a:endParaRPr lang="es-E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70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F6F21D-D428-9C48-9FB4-74C369C78FAE}" type="slidenum">
              <a:rPr lang="es-ES"/>
              <a:pPr/>
              <a:t>58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D8E1B28-71B0-DC4B-8226-2BCFB9C4F098}" type="slidenum">
              <a:rPr lang="es-ES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6DCE94-0A69-0846-87B7-881E2ABEFC1E}" type="slidenum">
              <a:rPr lang="es-ES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168847-6FD5-8A4D-B2CD-97CBFDF6C75D}" type="slidenum">
              <a:rPr lang="es-ES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B00D13-A846-AA40-854D-8E5F128C17D1}" type="slidenum">
              <a:rPr lang="es-ES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974-AB21-4FFB-9D05-CA99508B7F31}" type="datetime1">
              <a:rPr lang="es-ES" smtClean="0"/>
              <a:pPr/>
              <a:t>12/10/2012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Carmen Andreu Gisbert – Dpto. Lengua Castellana y Literatura IES Miguel Catalán - Zaragoza</a:t>
            </a: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495A0B0-DD74-493D-A56B-2D4CE95AB6E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8795-92F0-4AA7-B816-0D5462100DBB}" type="datetime1">
              <a:rPr lang="es-ES" smtClean="0"/>
              <a:pPr/>
              <a:t>12/10/2012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Carmen Andreu Gisbert – Dpto. Lengua Castellana y Literatura IES Miguel Catalán - Zaragoza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A0B0-DD74-493D-A56B-2D4CE95AB6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F307-34AF-40FA-BF47-3357B511BA6C}" type="datetime1">
              <a:rPr lang="es-ES" smtClean="0"/>
              <a:pPr/>
              <a:t>12/10/2012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Carmen Andreu Gisbert – Dpto. Lengua Castellana y Literatura IES Miguel Catalán - Zaragoza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A0B0-DD74-493D-A56B-2D4CE95AB6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abla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s-ES_tradnl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B3BC3-034D-4E40-B090-203B5735AD54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E593-2132-4FD7-8ABA-38BC62476733}" type="datetime1">
              <a:rPr lang="es-ES" smtClean="0"/>
              <a:pPr/>
              <a:t>12/10/2012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Carmen Andreu Gisbert – Dpto. Lengua Castellana y Literatura IES Miguel Catalán - Zaragoza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A0B0-DD74-493D-A56B-2D4CE95AB6E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E64D-A16B-4CD1-83C1-15CD1DC97C1C}" type="datetime1">
              <a:rPr lang="es-ES" smtClean="0"/>
              <a:pPr/>
              <a:t>12/10/2012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s-ES" smtClean="0"/>
              <a:t>Carmen Andreu Gisbert – Dpto. Lengua Castellana y Literatura IES Miguel Catalán - Zaragoza</a:t>
            </a:r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495A0B0-DD74-493D-A56B-2D4CE95AB6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ED6F-1C9F-4564-9EAE-124C83D2D821}" type="datetime1">
              <a:rPr lang="es-ES" smtClean="0"/>
              <a:pPr/>
              <a:t>12/10/2012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Carmen Andreu Gisbert – Dpto. Lengua Castellana y Literatura IES Miguel Catalán - Zaragoza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A0B0-DD74-493D-A56B-2D4CE95AB6E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FE68-CF9F-46A4-8F3F-97D8904348F2}" type="datetime1">
              <a:rPr lang="es-ES" smtClean="0"/>
              <a:pPr/>
              <a:t>12/10/2012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Carmen Andreu Gisbert – Dpto. Lengua Castellana y Literatura IES Miguel Catalán - Zaragoza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A0B0-DD74-493D-A56B-2D4CE95AB6E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FE3D-27C9-4D18-8ADC-37144A515582}" type="datetime1">
              <a:rPr lang="es-ES" smtClean="0"/>
              <a:pPr/>
              <a:t>12/10/2012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Carmen Andreu Gisbert – Dpto. Lengua Castellana y Literatura IES Miguel Catalán - Zaragoza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A0B0-DD74-493D-A56B-2D4CE95AB6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F75D0-2E9E-4C2F-B225-552B26C1F09C}" type="datetime1">
              <a:rPr lang="es-ES" smtClean="0"/>
              <a:pPr/>
              <a:t>12/10/2012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Carmen Andreu Gisbert – Dpto. Lengua Castellana y Literatura IES Miguel Catalán - Zaragoza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A0B0-DD74-493D-A56B-2D4CE95AB6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C8FA-6EA9-4606-82DD-745BFE5DD98D}" type="datetime1">
              <a:rPr lang="es-ES" smtClean="0"/>
              <a:pPr/>
              <a:t>12/10/2012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Carmen Andreu Gisbert – Dpto. Lengua Castellana y Literatura IES Miguel Catalán - Zaragoza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A0B0-DD74-493D-A56B-2D4CE95AB6E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EEA0-991F-48BE-B2C4-D6F6A82DB853}" type="datetime1">
              <a:rPr lang="es-ES" smtClean="0"/>
              <a:pPr/>
              <a:t>12/10/2012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s-ES" smtClean="0"/>
              <a:t>Carmen Andreu Gisbert – Dpto. Lengua Castellana y Literatura IES Miguel Catalán - Zaragoza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495A0B0-DD74-493D-A56B-2D4CE95AB6E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91A4DA-C975-4ABE-B864-C8062142A8EC}" type="datetime1">
              <a:rPr lang="es-ES" smtClean="0"/>
              <a:pPr/>
              <a:t>12/10/2012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Carmen Andreu Gisbert – Dpto. Lengua Castellana y Literatura IES Miguel Catalán - Zaragoza</a:t>
            </a: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495A0B0-DD74-493D-A56B-2D4CE95AB6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\\localhost\Volumes\CARMEN%203\CURSO%202010-2011\3%25C2%25BA%20ESO%202010-2011\LITERATURA%201%20TR\TEMA%201.%20LITERATURA\Video%20%20Clip%20en%20exclusiva%20de%20la%20peli%25CC%2581cula%20'Lope'%20-%20Videos%20en%20ELPAI%25CC%2581S.com.wmv" TargetMode="Externa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MÉTRICA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A0B0-DD74-493D-A56B-2D4CE95AB6E9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2286000"/>
            <a:ext cx="5486400" cy="3886200"/>
          </a:xfrm>
        </p:spPr>
        <p:txBody>
          <a:bodyPr/>
          <a:lstStyle/>
          <a:p>
            <a:pPr eaLnBrk="1" hangingPunct="1"/>
            <a:r>
              <a:rPr lang="es-ES_tradnl">
                <a:ea typeface="ＭＳ Ｐゴシック" pitchFamily="49" charset="-128"/>
              </a:rPr>
              <a:t>Sinalefa</a:t>
            </a:r>
          </a:p>
          <a:p>
            <a:pPr eaLnBrk="1" hangingPunct="1"/>
            <a:r>
              <a:rPr lang="es-ES_tradnl">
                <a:ea typeface="ＭＳ Ｐゴシック" pitchFamily="49" charset="-128"/>
              </a:rPr>
              <a:t>Sinéresis</a:t>
            </a:r>
          </a:p>
          <a:p>
            <a:pPr eaLnBrk="1" hangingPunct="1"/>
            <a:r>
              <a:rPr lang="es-ES_tradnl">
                <a:ea typeface="ＭＳ Ｐゴシック" pitchFamily="49" charset="-128"/>
              </a:rPr>
              <a:t>Diéresis</a:t>
            </a:r>
          </a:p>
          <a:p>
            <a:pPr eaLnBrk="1" hangingPunct="1"/>
            <a:r>
              <a:rPr lang="es-ES_tradnl">
                <a:ea typeface="ＭＳ Ｐゴシック" pitchFamily="49" charset="-128"/>
              </a:rPr>
              <a:t>Hiato</a:t>
            </a:r>
          </a:p>
          <a:p>
            <a:pPr eaLnBrk="1" hangingPunct="1"/>
            <a:r>
              <a:rPr lang="es-ES_tradnl">
                <a:ea typeface="ＭＳ Ｐゴシック" pitchFamily="49" charset="-128"/>
              </a:rPr>
              <a:t>Posición de la última sílaba acentuada.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1219200"/>
            <a:ext cx="7696200" cy="579438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ＭＳ Ｐゴシック" pitchFamily="49" charset="-128"/>
                <a:cs typeface="+mj-cs"/>
              </a:rPr>
              <a:t>FENÓMENOS QUE AFECTAN AL CÓMPUTO MÉTRICO</a:t>
            </a: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ＭＳ Ｐゴシック" pitchFamily="49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Wingdings" pitchFamily="49" charset="2"/>
              <a:buNone/>
            </a:pPr>
            <a:r>
              <a:rPr lang="es-ES" sz="2400" dirty="0">
                <a:ea typeface="ＭＳ Ｐゴシック" pitchFamily="49" charset="-128"/>
              </a:rPr>
              <a:t>Si una palabra termina en vocal y la siguiente empieza en vocal, se unen contándose una sílaba menos.</a:t>
            </a:r>
          </a:p>
          <a:p>
            <a:pPr marL="0" indent="0" algn="just">
              <a:buFont typeface="Wingdings" pitchFamily="49" charset="2"/>
              <a:buNone/>
            </a:pPr>
            <a:endParaRPr lang="es-ES" sz="2400" dirty="0">
              <a:ea typeface="ＭＳ Ｐゴシック" pitchFamily="49" charset="-128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071563" y="3000375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904908"/>
                <a:gridCol w="619092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Pe-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-roel-</a:t>
                      </a:r>
                      <a:endParaRPr lang="es-E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r>
                        <a:rPr lang="es-ES" dirty="0" err="1" smtClean="0"/>
                        <a:t>mo</a:t>
                      </a:r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r>
                        <a:rPr lang="es-ES" dirty="0" err="1" smtClean="0"/>
                        <a:t>li</a:t>
                      </a:r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-no-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r>
                        <a:rPr lang="es-ES" dirty="0" err="1" smtClean="0"/>
                        <a:t>lahor</a:t>
                      </a:r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-mi-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r>
                        <a:rPr lang="es-ES" dirty="0" err="1" smtClean="0"/>
                        <a:t>ga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609600"/>
            <a:ext cx="7696200" cy="579438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ＭＳ Ｐゴシック" pitchFamily="49" charset="-128"/>
                <a:cs typeface="+mj-cs"/>
              </a:rPr>
              <a:t>SINALEFA</a:t>
            </a: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ＭＳ Ｐゴシック" pitchFamily="49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Wingdings" pitchFamily="49" charset="2"/>
              <a:buNone/>
            </a:pPr>
            <a:r>
              <a:rPr lang="es-ES" sz="2400" dirty="0">
                <a:ea typeface="ＭＳ Ｐゴシック" pitchFamily="49" charset="-128"/>
              </a:rPr>
              <a:t>Cuando en el interior de una palabra se unen en una sola sílaba dos vocales que habitualmente no forman diptongo</a:t>
            </a:r>
          </a:p>
          <a:p>
            <a:pPr marL="0" indent="0" algn="just">
              <a:buFont typeface="Wingdings" pitchFamily="49" charset="2"/>
              <a:buNone/>
            </a:pPr>
            <a:endParaRPr lang="es-ES" sz="2400" dirty="0">
              <a:ea typeface="ＭＳ Ｐゴシック" pitchFamily="49" charset="-128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071563" y="3000375"/>
          <a:ext cx="6096000" cy="74295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904875"/>
                <a:gridCol w="619125"/>
                <a:gridCol w="762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tren-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-za-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-ve-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-le-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-ta-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-poe-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-sí-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-a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609600"/>
            <a:ext cx="7696200" cy="579438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ＭＳ Ｐゴシック" pitchFamily="49" charset="-128"/>
                <a:cs typeface="+mj-cs"/>
              </a:rPr>
              <a:t>SINÉRESIS</a:t>
            </a: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ＭＳ Ｐゴシック" pitchFamily="49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79676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latin typeface="Times New Roman" pitchFamily="49" charset="0"/>
              </a:rPr>
              <a:t>Se separan dos vocales que forman diptongo, de donde resulta una sílaba métrica más de las sílabas fonológicas de un verso.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428750" y="3357563"/>
          <a:ext cx="5334000" cy="74295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904875"/>
                <a:gridCol w="6191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con-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-sed-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-in-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-sa-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-cï-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-a-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-ble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609600"/>
            <a:ext cx="7696200" cy="579438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ＭＳ Ｐゴシック" pitchFamily="49" charset="-128"/>
                <a:cs typeface="+mj-cs"/>
              </a:rPr>
              <a:t>DIÉRESIS</a:t>
            </a: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ＭＳ Ｐゴシック" pitchFamily="49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79676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latin typeface="Times New Roman" pitchFamily="49" charset="0"/>
              </a:rPr>
              <a:t>No se une en una sola sílaba la vocal final de una palabra y la inicial de otra debido a que una de ellas está acentuada, a la cesura o  a la pronunciación enfática.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609600"/>
            <a:ext cx="7696200" cy="579438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000" dirty="0" smtClean="0">
                <a:solidFill>
                  <a:srgbClr val="FFFFFF"/>
                </a:solidFill>
                <a:latin typeface="+mj-lt"/>
                <a:ea typeface="ＭＳ Ｐゴシック" pitchFamily="49" charset="-128"/>
                <a:cs typeface="+mj-cs"/>
              </a:rPr>
              <a:t>HIATO</a:t>
            </a: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ＭＳ Ｐゴシック" pitchFamily="49" charset="-128"/>
              <a:cs typeface="+mj-cs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819400" y="2971800"/>
            <a:ext cx="4648200" cy="92333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 smtClean="0"/>
              <a:t>O-</a:t>
            </a:r>
            <a:r>
              <a:rPr lang="es-ES_tradnl" dirty="0" err="1" smtClean="0"/>
              <a:t>tros</a:t>
            </a:r>
            <a:r>
              <a:rPr lang="es-ES_tradnl" dirty="0" smtClean="0"/>
              <a:t>-o-</a:t>
            </a:r>
            <a:r>
              <a:rPr lang="es-ES_tradnl" dirty="0" err="1" smtClean="0"/>
              <a:t>jos</a:t>
            </a:r>
            <a:r>
              <a:rPr lang="es-ES_tradnl" dirty="0" smtClean="0"/>
              <a:t>- de- </a:t>
            </a:r>
            <a:r>
              <a:rPr lang="es-ES_tradnl" dirty="0" err="1" smtClean="0"/>
              <a:t>tie</a:t>
            </a:r>
            <a:r>
              <a:rPr lang="es-ES_tradnl" dirty="0" smtClean="0"/>
              <a:t>-</a:t>
            </a:r>
            <a:r>
              <a:rPr lang="es-ES_tradnl" dirty="0" err="1" smtClean="0"/>
              <a:t>rra</a:t>
            </a:r>
            <a:r>
              <a:rPr lang="es-ES_tradnl" dirty="0" smtClean="0"/>
              <a:t>- sor-</a:t>
            </a:r>
            <a:r>
              <a:rPr lang="es-ES_tradnl" dirty="0" err="1" smtClean="0"/>
              <a:t>pren</a:t>
            </a:r>
            <a:r>
              <a:rPr lang="es-ES_tradnl" dirty="0" smtClean="0"/>
              <a:t>-di-da,</a:t>
            </a:r>
          </a:p>
          <a:p>
            <a:r>
              <a:rPr lang="es-ES_tradnl" dirty="0" smtClean="0"/>
              <a:t>O-</a:t>
            </a:r>
            <a:r>
              <a:rPr lang="es-ES_tradnl" dirty="0" err="1" smtClean="0"/>
              <a:t>tros</a:t>
            </a:r>
            <a:r>
              <a:rPr lang="es-ES_tradnl" dirty="0" smtClean="0"/>
              <a:t>- o-</a:t>
            </a:r>
            <a:r>
              <a:rPr lang="es-ES_tradnl" dirty="0" err="1" smtClean="0"/>
              <a:t>jos</a:t>
            </a:r>
            <a:r>
              <a:rPr lang="es-ES_tradnl" dirty="0" smtClean="0"/>
              <a:t>- </a:t>
            </a:r>
            <a:r>
              <a:rPr lang="es-ES_tradnl" dirty="0" smtClean="0">
                <a:solidFill>
                  <a:srgbClr val="FF0000"/>
                </a:solidFill>
              </a:rPr>
              <a:t>de- </a:t>
            </a:r>
            <a:r>
              <a:rPr lang="es-ES_tradnl" dirty="0" err="1" smtClean="0">
                <a:solidFill>
                  <a:srgbClr val="FF0000"/>
                </a:solidFill>
              </a:rPr>
              <a:t>ár</a:t>
            </a:r>
            <a:r>
              <a:rPr lang="es-ES_tradnl" dirty="0" smtClean="0"/>
              <a:t>- bol- que- </a:t>
            </a:r>
            <a:r>
              <a:rPr lang="es-ES_tradnl" dirty="0" err="1" smtClean="0"/>
              <a:t>pre</a:t>
            </a:r>
            <a:r>
              <a:rPr lang="es-ES_tradnl" dirty="0" smtClean="0"/>
              <a:t>-</a:t>
            </a:r>
            <a:r>
              <a:rPr lang="es-ES_tradnl" dirty="0" err="1" smtClean="0"/>
              <a:t>gun</a:t>
            </a:r>
            <a:r>
              <a:rPr lang="es-ES_tradnl" dirty="0" smtClean="0"/>
              <a:t>-ta.</a:t>
            </a: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79676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_tradnl">
                <a:latin typeface="Times New Roman" pitchFamily="49" charset="0"/>
              </a:rPr>
              <a:t>Si el verbo termina </a:t>
            </a:r>
            <a:r>
              <a:rPr lang="es-ES_tradnl" u="sng">
                <a:solidFill>
                  <a:srgbClr val="FF0000"/>
                </a:solidFill>
                <a:latin typeface="Times New Roman" pitchFamily="49" charset="0"/>
              </a:rPr>
              <a:t>con palabra aguda </a:t>
            </a:r>
            <a:r>
              <a:rPr lang="es-ES_tradnl">
                <a:latin typeface="Times New Roman" pitchFamily="49" charset="0"/>
              </a:rPr>
              <a:t>se cuenta </a:t>
            </a:r>
            <a:r>
              <a:rPr lang="es-ES_tradnl" u="sng">
                <a:solidFill>
                  <a:srgbClr val="FF0000"/>
                </a:solidFill>
                <a:latin typeface="Times New Roman" pitchFamily="49" charset="0"/>
              </a:rPr>
              <a:t>una sílaba más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_tradnl">
                <a:latin typeface="Times New Roman" pitchFamily="49" charset="0"/>
              </a:rPr>
              <a:t>Si el verbo acaba en </a:t>
            </a:r>
            <a:r>
              <a:rPr lang="es-ES_tradnl" u="sng">
                <a:solidFill>
                  <a:srgbClr val="FF0000"/>
                </a:solidFill>
                <a:latin typeface="Times New Roman" pitchFamily="49" charset="0"/>
              </a:rPr>
              <a:t>sílaba llana</a:t>
            </a:r>
            <a:r>
              <a:rPr lang="es-ES_tradnl">
                <a:latin typeface="Times New Roman" pitchFamily="49" charset="0"/>
              </a:rPr>
              <a:t>, </a:t>
            </a:r>
            <a:r>
              <a:rPr lang="es-ES_tradnl" u="sng">
                <a:solidFill>
                  <a:srgbClr val="FF0000"/>
                </a:solidFill>
                <a:latin typeface="Times New Roman" pitchFamily="49" charset="0"/>
              </a:rPr>
              <a:t>no se ve afectado</a:t>
            </a:r>
            <a:r>
              <a:rPr lang="es-ES_tradnl">
                <a:latin typeface="Times New Roman" pitchFamily="49" charset="0"/>
              </a:rPr>
              <a:t>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_tradnl">
                <a:latin typeface="Times New Roman" pitchFamily="49" charset="0"/>
              </a:rPr>
              <a:t>Si el verbo termina en </a:t>
            </a:r>
            <a:r>
              <a:rPr lang="es-ES_tradnl" u="sng">
                <a:solidFill>
                  <a:srgbClr val="FF0000"/>
                </a:solidFill>
                <a:latin typeface="Times New Roman" pitchFamily="49" charset="0"/>
              </a:rPr>
              <a:t>sílaba esdrújula</a:t>
            </a:r>
            <a:r>
              <a:rPr lang="es-ES_tradnl">
                <a:latin typeface="Times New Roman" pitchFamily="49" charset="0"/>
              </a:rPr>
              <a:t>, se cuenta </a:t>
            </a:r>
            <a:r>
              <a:rPr lang="es-ES_tradnl" u="sng">
                <a:solidFill>
                  <a:srgbClr val="FF0000"/>
                </a:solidFill>
                <a:latin typeface="Times New Roman" pitchFamily="49" charset="0"/>
              </a:rPr>
              <a:t>una sílaba menos.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609600"/>
            <a:ext cx="7696200" cy="579438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ＭＳ Ｐゴシック" pitchFamily="49" charset="-128"/>
                <a:cs typeface="+mj-cs"/>
              </a:rPr>
              <a:t>POSICIÓN DE LA ÚLTIMA SÍLABA ACENTUADA</a:t>
            </a: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ＭＳ Ｐゴシック" pitchFamily="49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CuadroTexto"/>
          <p:cNvSpPr txBox="1">
            <a:spLocks noChangeArrowheads="1"/>
          </p:cNvSpPr>
          <p:nvPr/>
        </p:nvSpPr>
        <p:spPr bwMode="auto">
          <a:xfrm>
            <a:off x="914400" y="2286000"/>
            <a:ext cx="7391400" cy="19383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" sz="2000" dirty="0"/>
              <a:t> </a:t>
            </a:r>
            <a:r>
              <a:rPr lang="es-ES" sz="2000" dirty="0" smtClean="0"/>
              <a:t>¡Dejadme llorar aquí,</a:t>
            </a:r>
          </a:p>
          <a:p>
            <a:r>
              <a:rPr lang="es-ES" sz="2000" dirty="0" smtClean="0"/>
              <a:t>sobre esta piedra sentado,</a:t>
            </a:r>
            <a:r>
              <a:rPr lang="es-ES" sz="2000" dirty="0"/>
              <a:t>		</a:t>
            </a:r>
            <a:r>
              <a:rPr lang="es-ES" sz="2000" dirty="0" smtClean="0"/>
              <a:t>	</a:t>
            </a:r>
          </a:p>
          <a:p>
            <a:r>
              <a:rPr lang="es-ES" sz="2000" dirty="0" smtClean="0"/>
              <a:t>castellanos,</a:t>
            </a:r>
            <a:r>
              <a:rPr lang="es-ES" sz="2000" dirty="0"/>
              <a:t>				</a:t>
            </a:r>
            <a:r>
              <a:rPr lang="es-ES" sz="2000" dirty="0" smtClean="0"/>
              <a:t>	</a:t>
            </a:r>
          </a:p>
          <a:p>
            <a:r>
              <a:rPr lang="es-ES" sz="2000" dirty="0" smtClean="0"/>
              <a:t>mientras que llenan las mozas	</a:t>
            </a:r>
            <a:r>
              <a:rPr lang="es-ES" sz="2000" dirty="0"/>
              <a:t>	</a:t>
            </a:r>
            <a:r>
              <a:rPr lang="es-ES" sz="2000" dirty="0" smtClean="0"/>
              <a:t>	</a:t>
            </a:r>
          </a:p>
          <a:p>
            <a:r>
              <a:rPr lang="es-ES" sz="2000" dirty="0" smtClean="0"/>
              <a:t>de agüita fresca los cántaros!	</a:t>
            </a:r>
          </a:p>
          <a:p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CuadroTexto"/>
          <p:cNvSpPr txBox="1">
            <a:spLocks noChangeArrowheads="1"/>
          </p:cNvSpPr>
          <p:nvPr/>
        </p:nvSpPr>
        <p:spPr bwMode="auto">
          <a:xfrm>
            <a:off x="914400" y="2286000"/>
            <a:ext cx="7391400" cy="19383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" sz="2000" dirty="0"/>
              <a:t> ¡De-jad-me –llo-rar –a-quí,                               </a:t>
            </a:r>
            <a:r>
              <a:rPr lang="es-ES" sz="2000" dirty="0" smtClean="0"/>
              <a:t>   7 </a:t>
            </a:r>
            <a:r>
              <a:rPr lang="es-ES" sz="2000" dirty="0"/>
              <a:t>+ 1 =</a:t>
            </a:r>
            <a:r>
              <a:rPr lang="es-ES" sz="2000" dirty="0" smtClean="0"/>
              <a:t>  8</a:t>
            </a:r>
          </a:p>
          <a:p>
            <a:r>
              <a:rPr lang="es-ES" sz="2000" dirty="0" smtClean="0"/>
              <a:t>so</a:t>
            </a:r>
            <a:r>
              <a:rPr lang="es-ES" sz="2000" dirty="0"/>
              <a:t>-bre es-ta –pie-dra –sen-ta-do,			8</a:t>
            </a:r>
            <a:endParaRPr lang="es-ES" sz="2000" dirty="0" smtClean="0"/>
          </a:p>
          <a:p>
            <a:r>
              <a:rPr lang="es-ES" sz="2000" dirty="0"/>
              <a:t>c</a:t>
            </a:r>
            <a:r>
              <a:rPr lang="es-ES" sz="2000" dirty="0" smtClean="0"/>
              <a:t>as</a:t>
            </a:r>
            <a:r>
              <a:rPr lang="es-ES" sz="2000" dirty="0"/>
              <a:t>-te-lla-nos,				</a:t>
            </a:r>
            <a:r>
              <a:rPr lang="es-ES" sz="2000" dirty="0" smtClean="0"/>
              <a:t>	             4</a:t>
            </a:r>
          </a:p>
          <a:p>
            <a:r>
              <a:rPr lang="es-ES" sz="2000" dirty="0"/>
              <a:t>m</a:t>
            </a:r>
            <a:r>
              <a:rPr lang="es-ES" sz="2000" dirty="0" smtClean="0"/>
              <a:t>ien</a:t>
            </a:r>
            <a:r>
              <a:rPr lang="es-ES" sz="2000" dirty="0"/>
              <a:t>-tras-que- lle-nan- las- mo-zas			8</a:t>
            </a:r>
            <a:endParaRPr lang="es-ES" sz="2000" dirty="0" smtClean="0"/>
          </a:p>
          <a:p>
            <a:r>
              <a:rPr lang="es-ES" sz="2000" dirty="0"/>
              <a:t>d</a:t>
            </a:r>
            <a:r>
              <a:rPr lang="es-ES" sz="2000" dirty="0" smtClean="0"/>
              <a:t>e </a:t>
            </a:r>
            <a:r>
              <a:rPr lang="es-ES" sz="2000" dirty="0"/>
              <a:t>a-güi-ta- fres-ca- los –cán-ta-ros!</a:t>
            </a:r>
            <a:r>
              <a:rPr lang="es-ES" sz="2000" dirty="0" smtClean="0"/>
              <a:t>	              9 </a:t>
            </a:r>
            <a:r>
              <a:rPr lang="es-ES" sz="2000" dirty="0"/>
              <a:t>– 1=</a:t>
            </a:r>
            <a:r>
              <a:rPr lang="es-ES" sz="2000" dirty="0" smtClean="0"/>
              <a:t>  8</a:t>
            </a:r>
            <a:endParaRPr lang="es-ES" sz="2000" dirty="0"/>
          </a:p>
          <a:p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609600" y="1066800"/>
          <a:ext cx="7696200" cy="5252085"/>
        </p:xfrm>
        <a:graphic>
          <a:graphicData uri="http://schemas.openxmlformats.org/drawingml/2006/table">
            <a:tbl>
              <a:tblPr/>
              <a:tblGrid>
                <a:gridCol w="2133600"/>
                <a:gridCol w="1612335"/>
                <a:gridCol w="597465"/>
                <a:gridCol w="3352800"/>
              </a:tblGrid>
              <a:tr h="371475"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VERSOS SIMPLES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71475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Versos de arte menor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Versos de arte mayor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</a:tr>
              <a:tr h="371475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Tienen de 2 a 8 sílabas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Tienen  de 9 a 11 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sílabas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</a:tr>
              <a:tr h="371475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Clases de versos de arte menor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A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Clases de versos de arte mayor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Bisílabos (2 sílabas)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A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Pentasílabos (5 sílabas)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Eneasílabos (9 sílabas)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Trisílabos (3 sílabas)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A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Hexasílabos (6 sílabas)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A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Decasílabos (10 sílabas)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Tetrasílabos (4 sílabas)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Heptasílabos (7 sílabas)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Endecasílabos (11 sílabas)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</a:tr>
              <a:tr h="371475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Octosílabos (8 sílabas)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A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A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</a:tr>
              <a:tr h="371475"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VERSOS COMPUESTOS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71475"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Tienen más de 12 sílabas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71475"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Clases de versos compuestos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A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Dodecasílabos (12 sílabas)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A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Alejandrinos (14 sílabas)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A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71475"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Están formados por dos versos simples separados por una cesura, que impide la sinalefa.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Cada parte –hemistiquio– se ve afectada  por la posición del último acento.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A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228600"/>
            <a:ext cx="7696200" cy="762000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ＭＳ Ｐゴシック" pitchFamily="49" charset="-128"/>
                <a:cs typeface="+mj-cs"/>
              </a:rPr>
              <a:t>CLASIFICACIÓN DE LOS VERSOS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ＭＳ Ｐゴシック" pitchFamily="49" charset="-128"/>
                <a:cs typeface="+mj-cs"/>
              </a:rPr>
              <a:t>SEGÚN EL NÚMERO DE SÍLABAS</a:t>
            </a: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ＭＳ Ｐゴシック" pitchFamily="49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609600" y="2438400"/>
          <a:ext cx="8286750" cy="3596640"/>
        </p:xfrm>
        <a:graphic>
          <a:graphicData uri="http://schemas.openxmlformats.org/drawingml/2006/table">
            <a:tbl>
              <a:tblPr/>
              <a:tblGrid>
                <a:gridCol w="4143375"/>
                <a:gridCol w="4143375"/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TIPOS DE RIMA</a:t>
                      </a:r>
                      <a:endParaRPr kumimoji="0" lang="es-E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Rima total o consonante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Rima parcial o asonante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79675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Identidad fonética de 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todos los sonidos vocálicos y consonánticos 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entre dos o más versos a partir de la última vocal acentuada.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Buscando mis </a:t>
                      </a:r>
                      <a:r>
                        <a:rPr kumimoji="0" lang="es-E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am</a:t>
                      </a:r>
                      <a:r>
                        <a:rPr kumimoji="0" lang="es-E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ores  </a:t>
                      </a: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iré por esos montes y rib</a:t>
                      </a:r>
                      <a:r>
                        <a:rPr kumimoji="0" lang="es-E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eras</a:t>
                      </a:r>
                      <a:r>
                        <a:rPr kumimoji="0" lang="es-E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;  </a:t>
                      </a: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B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ni cogeré las </a:t>
                      </a:r>
                      <a:r>
                        <a:rPr kumimoji="0" lang="es-E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fl</a:t>
                      </a:r>
                      <a:r>
                        <a:rPr kumimoji="0" lang="es-E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ores  </a:t>
                      </a: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ni temeré las fi</a:t>
                      </a:r>
                      <a:r>
                        <a:rPr kumimoji="0" lang="es-E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eras</a:t>
                      </a:r>
                      <a:r>
                        <a:rPr kumimoji="0" lang="es-E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,  </a:t>
                      </a: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b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y pasaré los fuertes y front</a:t>
                      </a:r>
                      <a:r>
                        <a:rPr kumimoji="0" lang="es-E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eras</a:t>
                      </a: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. B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6A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Identidad fonética 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sólo de los sonidos vocálicos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  a partir de la última vocal acentuada.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6A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Madre del alma 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mía  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Qué viejecita </a:t>
                      </a: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r</a:t>
                      </a: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s    </a:t>
                      </a: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Ya los ochenta 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años  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Pesan sobre tus 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si</a:t>
                      </a: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n</a:t>
                      </a: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s  </a:t>
                      </a: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</a:t>
                      </a:r>
                      <a:endParaRPr kumimoji="0" lang="es-E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152400"/>
            <a:ext cx="8382000" cy="579438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000" noProof="0" dirty="0" smtClean="0">
                <a:solidFill>
                  <a:srgbClr val="FFFFFF"/>
                </a:solidFill>
                <a:latin typeface="+mj-lt"/>
                <a:ea typeface="ＭＳ Ｐゴシック" pitchFamily="49" charset="-128"/>
                <a:cs typeface="+mj-cs"/>
              </a:rPr>
              <a:t>LA RIMA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33400" y="914400"/>
            <a:ext cx="8382000" cy="1200329"/>
          </a:xfrm>
          <a:prstGeom prst="rect">
            <a:avLst/>
          </a:prstGeom>
          <a:solidFill>
            <a:srgbClr val="E5F6D8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_tradnl" dirty="0" smtClean="0"/>
              <a:t>La rima consiste en la repetición de ciertos sonidos a partir de la última vocal acentuada.</a:t>
            </a:r>
          </a:p>
          <a:p>
            <a:pPr algn="just"/>
            <a:r>
              <a:rPr lang="es-ES_tradnl" dirty="0" smtClean="0"/>
              <a:t>La rima se indica escribiendo una letra al final del verso: minúscula si el verso es de arte menor y mayúscula si es de arte mayor.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7696200" cy="57943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eaLnBrk="1" hangingPunct="1"/>
            <a:r>
              <a:rPr lang="es-ES_tradnl" sz="2000" dirty="0" smtClean="0">
                <a:solidFill>
                  <a:srgbClr val="FFFFFF"/>
                </a:solidFill>
                <a:ea typeface="ＭＳ Ｐゴシック" pitchFamily="49" charset="-128"/>
              </a:rPr>
              <a:t>CONCEPTOS INICIALES</a:t>
            </a:r>
            <a:endParaRPr lang="es-ES_tradnl" sz="2000" dirty="0">
              <a:solidFill>
                <a:srgbClr val="FFFFFF"/>
              </a:solidFill>
              <a:ea typeface="ＭＳ Ｐゴシック" pitchFamily="49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>
                <a:ea typeface="ＭＳ Ｐゴシック" pitchFamily="49" charset="-128"/>
              </a:rPr>
              <a:t>Métrica.</a:t>
            </a:r>
          </a:p>
          <a:p>
            <a:pPr eaLnBrk="1" hangingPunct="1"/>
            <a:r>
              <a:rPr lang="es-ES_tradnl">
                <a:ea typeface="ＭＳ Ｐゴシック" pitchFamily="49" charset="-128"/>
              </a:rPr>
              <a:t>Versos, estrofas y poemas.</a:t>
            </a:r>
          </a:p>
          <a:p>
            <a:pPr eaLnBrk="1" hangingPunct="1"/>
            <a:r>
              <a:rPr lang="es-ES_tradnl">
                <a:ea typeface="ＭＳ Ｐゴシック" pitchFamily="49" charset="-128"/>
              </a:rPr>
              <a:t>Medir versos.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/>
        </p:nvGraphicFramePr>
        <p:xfrm>
          <a:off x="381000" y="228600"/>
          <a:ext cx="8534400" cy="6139755"/>
        </p:xfrm>
        <a:graphic>
          <a:graphicData uri="http://schemas.openxmlformats.org/drawingml/2006/table">
            <a:tbl>
              <a:tblPr/>
              <a:tblGrid>
                <a:gridCol w="3124200"/>
                <a:gridCol w="5410200"/>
              </a:tblGrid>
              <a:tr h="333402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Verso suelto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545772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50B3D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El verso que no rima en una estrofa donde riman todos.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El tiempo es una llanura            8 -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y mi memoria un cab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ll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o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,          8 a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jinete suyo yo voy                      8 -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 oscuras por ese c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mp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o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            8 a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sin detenerme en recuerdos       8 –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fugaces como relámp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g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o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s.        8 a 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A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333402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Verso  blanco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545772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Los versos de un poema sin rima que tienen el mismo número de sílabas. 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A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Nunca he sabido que mi paso                        11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era distinto sobre tierra roja                           11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que sonaba más puramente seco                    11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lo mismo que si no llevase un hombre,          11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de pie, en su dimensión. Por ese ruido           11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quizá algunos linderos me recuerden.           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348555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Versos libres o versículo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303298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50B3D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Son versos que carecen de una medida fija y no tienen rima. Son frecuentes en la poesía contemporánea. El ritmo no se basa en el cómputo de sílabas ni en la rima, sino en el especial uso de la rima.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En esta hora lívida de primavera, al caer de la tarde,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después de una reciente lluvia, las flores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brotan en el jardín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claras y misteriosas,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y oigo carreras en la calle, después silencio siento la soledad herirme,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y ahora pasos y voces. Cesan. Canta un muchacho,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y adivino en sus ojos la despedida de esta luz cansada, de este día terrible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para tantos, mientras su voz se aleja por la noche.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785813" y="1857375"/>
          <a:ext cx="8001000" cy="2023110"/>
        </p:xfrm>
        <a:graphic>
          <a:graphicData uri="http://schemas.openxmlformats.org/drawingml/2006/table">
            <a:tbl>
              <a:tblPr/>
              <a:tblGrid>
                <a:gridCol w="2500312"/>
                <a:gridCol w="55006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PAUSAS ESTRÓFICAS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Pausa al final de cada estrofa.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D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PAUSAS VERSALES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Pausa al final de cada verso.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D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PAUSA INTERNA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Pausa en el interior del verso.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D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CESURA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Pausa versal que divide el verso compuesto en dos hemistiquios.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D5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152400"/>
            <a:ext cx="8382000" cy="579438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000" noProof="0" dirty="0" smtClean="0">
                <a:solidFill>
                  <a:srgbClr val="FFFFFF"/>
                </a:solidFill>
                <a:latin typeface="+mj-lt"/>
                <a:ea typeface="ＭＳ Ｐゴシック" pitchFamily="49" charset="-128"/>
                <a:cs typeface="+mj-cs"/>
              </a:rPr>
              <a:t>PAUSAS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5817840" cy="457200"/>
          </a:xfrm>
        </p:spPr>
        <p:txBody>
          <a:bodyPr/>
          <a:lstStyle/>
          <a:p>
            <a:r>
              <a:rPr lang="es-ES" dirty="0" smtClean="0"/>
              <a:t>Carmen Andreu </a:t>
            </a:r>
            <a:r>
              <a:rPr lang="es-ES" dirty="0" err="1" smtClean="0"/>
              <a:t>Gisbert</a:t>
            </a:r>
            <a:r>
              <a:rPr lang="es-ES" dirty="0" smtClean="0"/>
              <a:t> – Dpto. Lengua Castellana y Literatura </a:t>
            </a:r>
          </a:p>
          <a:p>
            <a:r>
              <a:rPr lang="es-ES" dirty="0" smtClean="0"/>
              <a:t>IES Miguel Catalán - Zaragoza</a:t>
            </a:r>
            <a:endParaRPr lang="es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A0B0-DD74-493D-A56B-2D4CE95AB6E9}" type="slidenum">
              <a:rPr lang="es-ES" smtClean="0"/>
              <a:pPr/>
              <a:t>22</a:t>
            </a:fld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2123728" y="620688"/>
            <a:ext cx="48965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i="1" dirty="0" err="1" smtClean="0"/>
              <a:t>Muérome</a:t>
            </a:r>
            <a:r>
              <a:rPr lang="es-ES_tradnl" i="1" dirty="0" smtClean="0"/>
              <a:t> por llamar Juanilla a Juana,</a:t>
            </a:r>
            <a:endParaRPr lang="es-ES" dirty="0" smtClean="0"/>
          </a:p>
          <a:p>
            <a:r>
              <a:rPr lang="es-ES_tradnl" i="1" dirty="0" smtClean="0"/>
              <a:t>que son de tierno amor afectos vivos,</a:t>
            </a:r>
            <a:endParaRPr lang="es-ES" dirty="0" smtClean="0"/>
          </a:p>
          <a:p>
            <a:r>
              <a:rPr lang="es-ES_tradnl" i="1" dirty="0" smtClean="0"/>
              <a:t>y la cruel, con ojos fugitivos,</a:t>
            </a:r>
            <a:endParaRPr lang="es-ES" dirty="0" smtClean="0"/>
          </a:p>
          <a:p>
            <a:r>
              <a:rPr lang="es-ES_tradnl" i="1" dirty="0" smtClean="0"/>
              <a:t>hace papel de yegua galiciana.</a:t>
            </a:r>
          </a:p>
          <a:p>
            <a:endParaRPr lang="es-ES" dirty="0" smtClean="0"/>
          </a:p>
          <a:p>
            <a:r>
              <a:rPr lang="es-ES_tradnl" i="1" dirty="0" smtClean="0"/>
              <a:t>Pues Juana, </a:t>
            </a:r>
            <a:r>
              <a:rPr lang="es-ES_tradnl" i="1" dirty="0" err="1" smtClean="0"/>
              <a:t>agora</a:t>
            </a:r>
            <a:r>
              <a:rPr lang="es-ES_tradnl" i="1" dirty="0" smtClean="0"/>
              <a:t> que eres flor temprana</a:t>
            </a:r>
            <a:endParaRPr lang="es-ES" dirty="0" smtClean="0"/>
          </a:p>
          <a:p>
            <a:r>
              <a:rPr lang="es-ES_tradnl" i="1" dirty="0" smtClean="0"/>
              <a:t>admite los requiebros primitivos,</a:t>
            </a:r>
            <a:endParaRPr lang="es-ES" dirty="0" smtClean="0"/>
          </a:p>
          <a:p>
            <a:r>
              <a:rPr lang="es-ES_tradnl" i="1" dirty="0" smtClean="0"/>
              <a:t>porque no vienen bien diminutivos</a:t>
            </a:r>
            <a:endParaRPr lang="es-ES" dirty="0" smtClean="0"/>
          </a:p>
          <a:p>
            <a:r>
              <a:rPr lang="es-ES_tradnl" i="1" dirty="0" smtClean="0"/>
              <a:t>después que una persona se avellana.</a:t>
            </a:r>
          </a:p>
          <a:p>
            <a:endParaRPr lang="es-ES" dirty="0" smtClean="0"/>
          </a:p>
          <a:p>
            <a:r>
              <a:rPr lang="es-ES_tradnl" i="1" dirty="0" smtClean="0"/>
              <a:t>Para advertir tu condición extraña,</a:t>
            </a:r>
            <a:endParaRPr lang="es-ES" dirty="0" smtClean="0"/>
          </a:p>
          <a:p>
            <a:r>
              <a:rPr lang="es-ES_tradnl" i="1" dirty="0" smtClean="0"/>
              <a:t>más de alguna </a:t>
            </a:r>
            <a:r>
              <a:rPr lang="es-ES_tradnl" i="1" dirty="0" err="1" smtClean="0"/>
              <a:t>Juanaza</a:t>
            </a:r>
            <a:r>
              <a:rPr lang="es-ES_tradnl" i="1" dirty="0" smtClean="0"/>
              <a:t> de la villa</a:t>
            </a:r>
            <a:endParaRPr lang="es-ES" dirty="0" smtClean="0"/>
          </a:p>
          <a:p>
            <a:r>
              <a:rPr lang="es-ES_tradnl" i="1" dirty="0" smtClean="0"/>
              <a:t>del engaño en que estás te desengaña.</a:t>
            </a:r>
          </a:p>
          <a:p>
            <a:endParaRPr lang="es-ES" dirty="0" smtClean="0"/>
          </a:p>
          <a:p>
            <a:r>
              <a:rPr lang="es-ES_tradnl" i="1" dirty="0" smtClean="0"/>
              <a:t>Créeme, Juana, y llámate Juanilla;</a:t>
            </a:r>
            <a:endParaRPr lang="es-ES" dirty="0" smtClean="0"/>
          </a:p>
          <a:p>
            <a:r>
              <a:rPr lang="es-ES_tradnl" i="1" dirty="0" smtClean="0"/>
              <a:t>mira que la mejor parte de España</a:t>
            </a:r>
            <a:endParaRPr lang="es-ES" dirty="0" smtClean="0"/>
          </a:p>
          <a:p>
            <a:r>
              <a:rPr lang="es-ES_tradnl" i="1" dirty="0" smtClean="0"/>
              <a:t>pudiendo Casta se llamó Castilla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948264" y="2708920"/>
            <a:ext cx="194421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Pausa estrófica</a:t>
            </a:r>
            <a:endParaRPr lang="es-ES" dirty="0"/>
          </a:p>
        </p:txBody>
      </p:sp>
      <p:cxnSp>
        <p:nvCxnSpPr>
          <p:cNvPr id="10" name="9 Conector recto de flecha"/>
          <p:cNvCxnSpPr/>
          <p:nvPr/>
        </p:nvCxnSpPr>
        <p:spPr>
          <a:xfrm rot="10800000">
            <a:off x="5975648" y="764704"/>
            <a:ext cx="12241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199784" y="620688"/>
            <a:ext cx="1548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Pausa versal</a:t>
            </a:r>
            <a:endParaRPr lang="es-ES" dirty="0"/>
          </a:p>
        </p:txBody>
      </p:sp>
      <p:sp>
        <p:nvSpPr>
          <p:cNvPr id="13" name="12 Cerrar llave"/>
          <p:cNvSpPr/>
          <p:nvPr/>
        </p:nvSpPr>
        <p:spPr>
          <a:xfrm>
            <a:off x="6516216" y="2060848"/>
            <a:ext cx="144016" cy="1008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7" name="16 Conector recto de flecha"/>
          <p:cNvCxnSpPr/>
          <p:nvPr/>
        </p:nvCxnSpPr>
        <p:spPr>
          <a:xfrm rot="10800000">
            <a:off x="6012160" y="3068960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rot="10800000">
            <a:off x="3131840" y="1412776"/>
            <a:ext cx="35283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6660232" y="1268760"/>
            <a:ext cx="187220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Pausa interna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Carmen Andreu Gisbert – Dpto. Lengua Castellana y Literatura IES Miguel Catalán - Zaragoza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A0B0-DD74-493D-A56B-2D4CE95AB6E9}" type="slidenum">
              <a:rPr lang="es-ES" smtClean="0"/>
              <a:pPr/>
              <a:t>23</a:t>
            </a:fld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1691680" y="1268760"/>
            <a:ext cx="5976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i="1" dirty="0" smtClean="0"/>
              <a:t>Y yo, porque soy hombre,      como otro, pecador, </a:t>
            </a:r>
            <a:endParaRPr lang="es-ES" dirty="0" smtClean="0"/>
          </a:p>
          <a:p>
            <a:r>
              <a:rPr lang="es-ES_tradnl" i="1" dirty="0" smtClean="0"/>
              <a:t>tuve de las mujeres       a veces gran amor;</a:t>
            </a:r>
            <a:endParaRPr lang="es-ES" dirty="0" smtClean="0"/>
          </a:p>
          <a:p>
            <a:r>
              <a:rPr lang="es-ES_tradnl" i="1" dirty="0" smtClean="0"/>
              <a:t>probar hombre las cosas       no es portarse peor,</a:t>
            </a:r>
            <a:endParaRPr lang="es-ES" dirty="0" smtClean="0"/>
          </a:p>
          <a:p>
            <a:r>
              <a:rPr lang="es-ES_tradnl" i="1" dirty="0" smtClean="0"/>
              <a:t>saber el bien y el mal,      y escoger lo mejor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3419872" y="2780928"/>
            <a:ext cx="151216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CESURA</a:t>
            </a:r>
            <a:endParaRPr lang="es-ES" dirty="0"/>
          </a:p>
        </p:txBody>
      </p:sp>
      <p:cxnSp>
        <p:nvCxnSpPr>
          <p:cNvPr id="9" name="8 Conector recto de flecha"/>
          <p:cNvCxnSpPr>
            <a:stCxn id="7" idx="0"/>
          </p:cNvCxnSpPr>
          <p:nvPr/>
        </p:nvCxnSpPr>
        <p:spPr>
          <a:xfrm rot="16200000" flipV="1">
            <a:off x="3905926" y="2510898"/>
            <a:ext cx="50405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214313" y="1397000"/>
          <a:ext cx="8715375" cy="1237298"/>
        </p:xfrm>
        <a:graphic>
          <a:graphicData uri="http://schemas.openxmlformats.org/drawingml/2006/table">
            <a:tbl>
              <a:tblPr/>
              <a:tblGrid>
                <a:gridCol w="4357687"/>
                <a:gridCol w="4357688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Encabalgamiento abrupto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Encabalgamiento suave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Cuando hay una pausa antes de la quinta sílaba del verso.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A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Cuando el verso encabalgante continúa hasta la quinta sílaba o más del verso encabalgado.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</a:tr>
            </a:tbl>
          </a:graphicData>
        </a:graphic>
      </p:graphicFrame>
      <p:sp>
        <p:nvSpPr>
          <p:cNvPr id="22541" name="2 CuadroTexto"/>
          <p:cNvSpPr txBox="1">
            <a:spLocks noChangeArrowheads="1"/>
          </p:cNvSpPr>
          <p:nvPr/>
        </p:nvSpPr>
        <p:spPr bwMode="auto">
          <a:xfrm>
            <a:off x="2286000" y="3071813"/>
            <a:ext cx="42862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s-ES" i="1"/>
              <a:t>Dadme licencia, Señor,</a:t>
            </a:r>
          </a:p>
          <a:p>
            <a:r>
              <a:rPr lang="es-ES" i="1"/>
              <a:t>para que, deshecho en llanto,</a:t>
            </a:r>
          </a:p>
          <a:p>
            <a:r>
              <a:rPr lang="es-ES" i="1"/>
              <a:t>pueda en vuestro rostro santo</a:t>
            </a:r>
          </a:p>
          <a:p>
            <a:r>
              <a:rPr lang="es-ES" i="1"/>
              <a:t>llorar lágrimas de amor.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260648"/>
            <a:ext cx="8382000" cy="579438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000" dirty="0" smtClean="0">
                <a:solidFill>
                  <a:srgbClr val="FFFFFF"/>
                </a:solidFill>
                <a:latin typeface="+mj-lt"/>
                <a:ea typeface="ＭＳ Ｐゴシック" pitchFamily="49" charset="-128"/>
                <a:cs typeface="+mj-cs"/>
              </a:rPr>
              <a:t>ENCABALGAMIENTO</a:t>
            </a:r>
            <a:endParaRPr lang="es-ES_tradnl" sz="2000" noProof="0" dirty="0" smtClean="0">
              <a:solidFill>
                <a:srgbClr val="FFFFFF"/>
              </a:solidFill>
              <a:latin typeface="+mj-lt"/>
              <a:ea typeface="ＭＳ Ｐゴシック" pitchFamily="49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251520" y="188640"/>
          <a:ext cx="8640960" cy="6302375"/>
        </p:xfrm>
        <a:graphic>
          <a:graphicData uri="http://schemas.openxmlformats.org/drawingml/2006/table">
            <a:tbl>
              <a:tblPr/>
              <a:tblGrid>
                <a:gridCol w="1276461"/>
                <a:gridCol w="4310367"/>
                <a:gridCol w="3054132"/>
              </a:tblGrid>
              <a:tr h="289560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Nº de versos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8956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Arte MAYOR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Arte MENOR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Pareado</a:t>
                      </a: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 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 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AA, 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, 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, 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Terceto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ABA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Soleá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 -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7813"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Cuarteto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ABBA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Redondilla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abba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298450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Serventesio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ABAB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Cuarteta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abab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66357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Cuaderna 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vía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AAAA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Copla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- a- a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288925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Quinteto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Quintilla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892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Lira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7 a, 11 B, 7 a, 7 b, 11 B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3152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opla </a:t>
                      </a: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de 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pie quebrado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8 a, 8 b, 4c, 8 a, 8b, 4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Octava 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real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ABABABCC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Décima 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o espinela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abbaaccddc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642938" y="1571625"/>
          <a:ext cx="8286750" cy="1536700"/>
        </p:xfrm>
        <a:graphic>
          <a:graphicData uri="http://schemas.openxmlformats.org/drawingml/2006/table">
            <a:tbl>
              <a:tblPr/>
              <a:tblGrid>
                <a:gridCol w="2427287"/>
                <a:gridCol w="5859463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Nº de versos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PAREADO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49" charset="0"/>
                        <a:buChar char="•"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 Estrofa de dos versos, de arte menor o mayor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49" charset="0"/>
                        <a:buChar char="•"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 Rima normalmente consonante: AA, </a:t>
                      </a:r>
                      <a:r>
                        <a:rPr kumimoji="0" lang="es-E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aA</a:t>
                      </a: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, </a:t>
                      </a:r>
                      <a:r>
                        <a:rPr kumimoji="0" lang="es-E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Aa</a:t>
                      </a: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, aa.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49" charset="0"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29709" name="2 CuadroTexto"/>
          <p:cNvSpPr txBox="1">
            <a:spLocks noChangeArrowheads="1"/>
          </p:cNvSpPr>
          <p:nvPr/>
        </p:nvSpPr>
        <p:spPr bwMode="auto">
          <a:xfrm>
            <a:off x="1259632" y="3573016"/>
            <a:ext cx="3888432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" dirty="0"/>
              <a:t>Yo vi sobre un </a:t>
            </a:r>
            <a:r>
              <a:rPr lang="es-ES" dirty="0" smtClean="0"/>
              <a:t>tom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illo</a:t>
            </a:r>
            <a:r>
              <a:rPr lang="es-ES" dirty="0" smtClean="0"/>
              <a:t>………….</a:t>
            </a:r>
            <a:r>
              <a:rPr lang="es-ES" b="1" dirty="0" smtClean="0">
                <a:solidFill>
                  <a:srgbClr val="FF0000"/>
                </a:solidFill>
              </a:rPr>
              <a:t>8 a</a:t>
            </a:r>
            <a:r>
              <a:rPr lang="es-ES" dirty="0" smtClean="0"/>
              <a:t>            </a:t>
            </a:r>
            <a:endParaRPr lang="es-ES" dirty="0"/>
          </a:p>
          <a:p>
            <a:r>
              <a:rPr lang="es-ES" dirty="0"/>
              <a:t>quejarse un </a:t>
            </a:r>
            <a:r>
              <a:rPr lang="es-ES" dirty="0" smtClean="0"/>
              <a:t>pajar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illo</a:t>
            </a:r>
            <a:r>
              <a:rPr lang="es-ES" dirty="0" smtClean="0"/>
              <a:t>…………...</a:t>
            </a:r>
            <a:r>
              <a:rPr lang="es-ES" b="1" dirty="0" smtClean="0">
                <a:solidFill>
                  <a:srgbClr val="FF0000"/>
                </a:solidFill>
              </a:rPr>
              <a:t>8 a</a:t>
            </a:r>
          </a:p>
          <a:p>
            <a:r>
              <a:rPr lang="es-ES" dirty="0"/>
              <a:t>	</a:t>
            </a:r>
            <a:r>
              <a:rPr lang="es-ES" dirty="0" smtClean="0"/>
              <a:t>Manuel Machado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152400"/>
            <a:ext cx="8382000" cy="579438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000" noProof="0" dirty="0" smtClean="0">
                <a:solidFill>
                  <a:srgbClr val="FFFFFF"/>
                </a:solidFill>
                <a:latin typeface="+mj-lt"/>
                <a:ea typeface="ＭＳ Ｐゴシック" pitchFamily="49" charset="-128"/>
                <a:cs typeface="+mj-cs"/>
              </a:rPr>
              <a:t>ESTROFAS</a:t>
            </a:r>
          </a:p>
        </p:txBody>
      </p:sp>
      <p:sp>
        <p:nvSpPr>
          <p:cNvPr id="5" name="2 CuadroTexto"/>
          <p:cNvSpPr txBox="1">
            <a:spLocks noChangeArrowheads="1"/>
          </p:cNvSpPr>
          <p:nvPr/>
        </p:nvSpPr>
        <p:spPr bwMode="auto">
          <a:xfrm>
            <a:off x="3779912" y="4725144"/>
            <a:ext cx="3888432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" dirty="0" smtClean="0"/>
              <a:t>--Ya se oyen palabras vi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ejas</a:t>
            </a:r>
            <a:r>
              <a:rPr lang="es-ES" dirty="0" smtClean="0"/>
              <a:t>….</a:t>
            </a:r>
            <a:r>
              <a:rPr lang="es-ES" b="1" dirty="0" smtClean="0">
                <a:solidFill>
                  <a:srgbClr val="FF0000"/>
                </a:solidFill>
              </a:rPr>
              <a:t>8 a</a:t>
            </a:r>
            <a:r>
              <a:rPr lang="es-ES" dirty="0" smtClean="0"/>
              <a:t>            </a:t>
            </a:r>
            <a:endParaRPr lang="es-ES" dirty="0"/>
          </a:p>
          <a:p>
            <a:r>
              <a:rPr lang="es-ES" dirty="0" smtClean="0">
                <a:solidFill>
                  <a:schemeClr val="tx1"/>
                </a:solidFill>
              </a:rPr>
              <a:t>-- Pues aguzad las or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ejas</a:t>
            </a:r>
            <a:r>
              <a:rPr lang="es-ES" dirty="0" smtClean="0">
                <a:solidFill>
                  <a:schemeClr val="tx1"/>
                </a:solidFill>
              </a:rPr>
              <a:t>……..</a:t>
            </a:r>
            <a:r>
              <a:rPr lang="es-ES" b="1" dirty="0" smtClean="0">
                <a:solidFill>
                  <a:srgbClr val="FF0000"/>
                </a:solidFill>
              </a:rPr>
              <a:t>8 a</a:t>
            </a:r>
          </a:p>
          <a:p>
            <a:r>
              <a:rPr lang="es-ES" dirty="0"/>
              <a:t>	</a:t>
            </a:r>
            <a:r>
              <a:rPr lang="es-ES" dirty="0" smtClean="0"/>
              <a:t>Antonio Machado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539552" y="836712"/>
          <a:ext cx="8286750" cy="1902460"/>
        </p:xfrm>
        <a:graphic>
          <a:graphicData uri="http://schemas.openxmlformats.org/drawingml/2006/table">
            <a:tbl>
              <a:tblPr/>
              <a:tblGrid>
                <a:gridCol w="2427287"/>
                <a:gridCol w="2930525"/>
                <a:gridCol w="2928938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Nº de versos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Terceto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 de tres versos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Arte mayor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Rima consonante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Soleá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 de tres octosílabos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Arte menor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Rima asonante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8 a,  8- , 8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BE"/>
                    </a:solidFill>
                  </a:tcPr>
                </a:tc>
              </a:tr>
            </a:tbl>
          </a:graphicData>
        </a:graphic>
      </p:graphicFrame>
      <p:sp>
        <p:nvSpPr>
          <p:cNvPr id="30735" name="2 CuadroTexto"/>
          <p:cNvSpPr txBox="1">
            <a:spLocks noChangeArrowheads="1"/>
          </p:cNvSpPr>
          <p:nvPr/>
        </p:nvSpPr>
        <p:spPr bwMode="auto">
          <a:xfrm>
            <a:off x="1403648" y="2996952"/>
            <a:ext cx="6192688" cy="934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" dirty="0"/>
              <a:t>Por el primer terceto voy entrando</a:t>
            </a:r>
            <a:r>
              <a:rPr lang="es-ES" dirty="0" smtClean="0"/>
              <a:t>,…………………….</a:t>
            </a:r>
            <a:r>
              <a:rPr lang="es-ES" b="1" dirty="0" smtClean="0">
                <a:solidFill>
                  <a:srgbClr val="FF0000"/>
                </a:solidFill>
              </a:rPr>
              <a:t>11 A</a:t>
            </a:r>
            <a:endParaRPr lang="es-ES" b="1" dirty="0">
              <a:solidFill>
                <a:srgbClr val="FF0000"/>
              </a:solidFill>
            </a:endParaRPr>
          </a:p>
          <a:p>
            <a:r>
              <a:rPr lang="es-ES" dirty="0"/>
              <a:t>y aun parece que entré con pie derecho</a:t>
            </a:r>
            <a:r>
              <a:rPr lang="es-ES" dirty="0" smtClean="0"/>
              <a:t>,……………..</a:t>
            </a:r>
            <a:r>
              <a:rPr lang="es-ES" b="1" dirty="0" smtClean="0">
                <a:solidFill>
                  <a:srgbClr val="FF0000"/>
                </a:solidFill>
              </a:rPr>
              <a:t>11 B</a:t>
            </a:r>
            <a:endParaRPr lang="es-ES" b="1" dirty="0">
              <a:solidFill>
                <a:srgbClr val="FF0000"/>
              </a:solidFill>
            </a:endParaRPr>
          </a:p>
          <a:p>
            <a:r>
              <a:rPr lang="es-ES" dirty="0"/>
              <a:t>pues fin con este verso le voy </a:t>
            </a:r>
            <a:r>
              <a:rPr lang="es-ES" dirty="0" smtClean="0"/>
              <a:t>dando…………………. </a:t>
            </a:r>
            <a:r>
              <a:rPr lang="es-ES" b="1" dirty="0" smtClean="0">
                <a:solidFill>
                  <a:srgbClr val="FF0000"/>
                </a:solidFill>
              </a:rPr>
              <a:t>11 A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152400"/>
            <a:ext cx="8382000" cy="579438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000" noProof="0" dirty="0" smtClean="0">
                <a:solidFill>
                  <a:srgbClr val="FFFFFF"/>
                </a:solidFill>
                <a:latin typeface="+mj-lt"/>
                <a:ea typeface="ＭＳ Ｐゴシック" pitchFamily="49" charset="-128"/>
                <a:cs typeface="+mj-cs"/>
              </a:rPr>
              <a:t>ESTROFAS</a:t>
            </a:r>
          </a:p>
        </p:txBody>
      </p:sp>
      <p:sp>
        <p:nvSpPr>
          <p:cNvPr id="6" name="2 CuadroTexto"/>
          <p:cNvSpPr txBox="1">
            <a:spLocks noChangeArrowheads="1"/>
          </p:cNvSpPr>
          <p:nvPr/>
        </p:nvSpPr>
        <p:spPr bwMode="auto">
          <a:xfrm>
            <a:off x="1403648" y="4077072"/>
            <a:ext cx="6192688" cy="2308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" dirty="0" smtClean="0"/>
              <a:t>¡Mísero aquel que corre y se dilata,…………………….</a:t>
            </a:r>
            <a:r>
              <a:rPr lang="es-ES" b="1" dirty="0" smtClean="0">
                <a:solidFill>
                  <a:srgbClr val="FF0000"/>
                </a:solidFill>
              </a:rPr>
              <a:t>11 A</a:t>
            </a:r>
            <a:endParaRPr lang="es-ES" b="1" dirty="0">
              <a:solidFill>
                <a:srgbClr val="FF0000"/>
              </a:solidFill>
            </a:endParaRPr>
          </a:p>
          <a:p>
            <a:r>
              <a:rPr lang="es-ES" dirty="0" smtClean="0"/>
              <a:t>por cuantos son los climas y los mares,………………..</a:t>
            </a:r>
            <a:r>
              <a:rPr lang="es-ES" b="1" dirty="0" smtClean="0">
                <a:solidFill>
                  <a:srgbClr val="FF0000"/>
                </a:solidFill>
              </a:rPr>
              <a:t>11 B</a:t>
            </a:r>
            <a:endParaRPr lang="es-ES" b="1" dirty="0">
              <a:solidFill>
                <a:srgbClr val="FF0000"/>
              </a:solidFill>
            </a:endParaRPr>
          </a:p>
          <a:p>
            <a:r>
              <a:rPr lang="es-ES" dirty="0" smtClean="0"/>
              <a:t>perseguidor del oro y de la plata…….…………………. </a:t>
            </a:r>
            <a:r>
              <a:rPr lang="es-ES" b="1" dirty="0" smtClean="0">
                <a:solidFill>
                  <a:srgbClr val="FF0000"/>
                </a:solidFill>
              </a:rPr>
              <a:t>11 A</a:t>
            </a:r>
          </a:p>
          <a:p>
            <a:endParaRPr lang="es-ES" dirty="0" smtClean="0"/>
          </a:p>
          <a:p>
            <a:r>
              <a:rPr lang="es-ES" dirty="0" smtClean="0"/>
              <a:t>Un ángulo me basta entre mis lares,……………………</a:t>
            </a:r>
            <a:r>
              <a:rPr lang="es-ES" b="1" dirty="0" smtClean="0">
                <a:solidFill>
                  <a:srgbClr val="FF0000"/>
                </a:solidFill>
              </a:rPr>
              <a:t>11B</a:t>
            </a:r>
          </a:p>
          <a:p>
            <a:r>
              <a:rPr lang="es-ES" dirty="0" smtClean="0"/>
              <a:t>Un libro y un amigo, un sueño breve……………………</a:t>
            </a:r>
            <a:r>
              <a:rPr lang="es-ES" b="1" dirty="0" smtClean="0">
                <a:solidFill>
                  <a:srgbClr val="FF0000"/>
                </a:solidFill>
              </a:rPr>
              <a:t>11C</a:t>
            </a:r>
          </a:p>
          <a:p>
            <a:r>
              <a:rPr lang="es-ES" dirty="0" smtClean="0"/>
              <a:t>Que no perturban deudas ni pesares……………………</a:t>
            </a:r>
            <a:r>
              <a:rPr lang="es-ES" b="1" dirty="0" smtClean="0">
                <a:solidFill>
                  <a:srgbClr val="FF0000"/>
                </a:solidFill>
              </a:rPr>
              <a:t>11B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539552" y="836712"/>
          <a:ext cx="8286750" cy="1902460"/>
        </p:xfrm>
        <a:graphic>
          <a:graphicData uri="http://schemas.openxmlformats.org/drawingml/2006/table">
            <a:tbl>
              <a:tblPr/>
              <a:tblGrid>
                <a:gridCol w="2427287"/>
                <a:gridCol w="2930525"/>
                <a:gridCol w="2928938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Nº de versos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Terceto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 de tres versos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Arte mayor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Rima consonante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Soleá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 de tres octosílabos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Arte menor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Rima asonante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8 a,  8- , 8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BE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152400"/>
            <a:ext cx="8382000" cy="579438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000" noProof="0" dirty="0" smtClean="0">
                <a:solidFill>
                  <a:srgbClr val="FFFFFF"/>
                </a:solidFill>
                <a:latin typeface="+mj-lt"/>
                <a:ea typeface="ＭＳ Ｐゴシック" pitchFamily="49" charset="-128"/>
                <a:cs typeface="+mj-cs"/>
              </a:rPr>
              <a:t>ESTROFAS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95736" y="3068960"/>
            <a:ext cx="504056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Muerto se quedó en la calle………………..</a:t>
            </a:r>
            <a:r>
              <a:rPr lang="es-ES" b="1" dirty="0" smtClean="0">
                <a:solidFill>
                  <a:srgbClr val="FF0000"/>
                </a:solidFill>
              </a:rPr>
              <a:t>8 a</a:t>
            </a:r>
          </a:p>
          <a:p>
            <a:r>
              <a:rPr lang="es-ES" dirty="0" smtClean="0"/>
              <a:t>con un puñal en el pecho…………………...</a:t>
            </a:r>
            <a:r>
              <a:rPr lang="es-ES" b="1" dirty="0" smtClean="0">
                <a:solidFill>
                  <a:srgbClr val="FF0000"/>
                </a:solidFill>
              </a:rPr>
              <a:t>8 -</a:t>
            </a:r>
          </a:p>
          <a:p>
            <a:r>
              <a:rPr lang="es-ES" dirty="0" smtClean="0"/>
              <a:t>No lo conocía nadie………………………….</a:t>
            </a:r>
            <a:r>
              <a:rPr lang="es-ES" b="1" dirty="0" smtClean="0">
                <a:solidFill>
                  <a:srgbClr val="FF0000"/>
                </a:solidFill>
              </a:rPr>
              <a:t>8 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95736" y="4221088"/>
            <a:ext cx="518457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Las barcas de dos en dos …………………</a:t>
            </a:r>
            <a:r>
              <a:rPr lang="es-ES" b="1" dirty="0" smtClean="0">
                <a:solidFill>
                  <a:srgbClr val="FF0000"/>
                </a:solidFill>
              </a:rPr>
              <a:t>8 a</a:t>
            </a:r>
          </a:p>
          <a:p>
            <a:r>
              <a:rPr lang="es-ES" dirty="0" smtClean="0"/>
              <a:t>como sandalias del viento…………………</a:t>
            </a:r>
            <a:r>
              <a:rPr lang="es-ES" b="1" dirty="0" smtClean="0">
                <a:solidFill>
                  <a:srgbClr val="FF0000"/>
                </a:solidFill>
              </a:rPr>
              <a:t>8  -</a:t>
            </a:r>
          </a:p>
          <a:p>
            <a:r>
              <a:rPr lang="es-ES" dirty="0" smtClean="0"/>
              <a:t>puestas a secar al sol………………………</a:t>
            </a:r>
            <a:r>
              <a:rPr lang="es-ES" b="1" dirty="0" smtClean="0">
                <a:solidFill>
                  <a:srgbClr val="FF0000"/>
                </a:solidFill>
              </a:rPr>
              <a:t>8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28625" y="642938"/>
          <a:ext cx="8286750" cy="4401820"/>
        </p:xfrm>
        <a:graphic>
          <a:graphicData uri="http://schemas.openxmlformats.org/drawingml/2006/table">
            <a:tbl>
              <a:tblPr/>
              <a:tblGrid>
                <a:gridCol w="1479079"/>
                <a:gridCol w="3528392"/>
                <a:gridCol w="3279279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Nº de versos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77813"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Cuarteto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 de 4 versos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Arte mayor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Rima consonante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ABBA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Redondilla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 de 4 versos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Arte menor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Rima consonante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abba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298450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Serventesio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 de 4 versos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Arte mayor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Rima consonante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ABAB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Cuarteta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 de 4 versos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Arte menor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Rima consonante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abab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66357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Cuaderna vía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 de 4 versos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Arte mayor: alejandrinos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Rima consonante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AAAA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Copla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 de 4 versos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Arte menor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Rima asonante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-, a, -,a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5100"/>
            <a:ext cx="8229600" cy="1447800"/>
          </a:xfrm>
          <a:solidFill>
            <a:srgbClr val="FFCCFF"/>
          </a:solidFill>
        </p:spPr>
        <p:txBody>
          <a:bodyPr/>
          <a:lstStyle/>
          <a:p>
            <a:pPr eaLnBrk="1" hangingPunct="1"/>
            <a:r>
              <a:rPr lang="es-ES_tradnl">
                <a:ea typeface="ＭＳ Ｐゴシック" pitchFamily="49" charset="-128"/>
              </a:rPr>
              <a:t>La métrica es el “arte que trata de la medida de los versos y sus combinaciones”.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14400" y="838200"/>
            <a:ext cx="7696200" cy="579438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000" dirty="0" smtClean="0">
                <a:solidFill>
                  <a:srgbClr val="FFFFFF"/>
                </a:solidFill>
                <a:latin typeface="+mj-lt"/>
                <a:ea typeface="ＭＳ Ｐゴシック" pitchFamily="49" charset="-128"/>
                <a:cs typeface="+mj-cs"/>
              </a:rPr>
              <a:t>MÉTRICA</a:t>
            </a: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ＭＳ Ｐゴシック" pitchFamily="49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A0B0-DD74-493D-A56B-2D4CE95AB6E9}" type="slidenum">
              <a:rPr lang="es-ES" smtClean="0"/>
              <a:pPr/>
              <a:t>30</a:t>
            </a:fld>
            <a:endParaRPr lang="es-ES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79512" y="836712"/>
          <a:ext cx="8784976" cy="52274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9615"/>
                <a:gridCol w="3775361"/>
              </a:tblGrid>
              <a:tr h="1752687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CUARTETO</a:t>
                      </a:r>
                    </a:p>
                    <a:p>
                      <a:pPr algn="just"/>
                      <a:endParaRPr lang="es-ES" dirty="0" smtClean="0"/>
                    </a:p>
                    <a:p>
                      <a:pPr algn="just"/>
                      <a:r>
                        <a:rPr lang="es-ES" dirty="0" smtClean="0"/>
                        <a:t>Amor empieza por desasosiego,……….11A</a:t>
                      </a:r>
                    </a:p>
                    <a:p>
                      <a:pPr algn="just"/>
                      <a:r>
                        <a:rPr lang="es-ES" dirty="0" smtClean="0"/>
                        <a:t>solicitud, ardores</a:t>
                      </a:r>
                      <a:r>
                        <a:rPr lang="es-ES" baseline="0" dirty="0" smtClean="0"/>
                        <a:t> y desvelos;………….. 11B</a:t>
                      </a:r>
                    </a:p>
                    <a:p>
                      <a:pPr algn="just"/>
                      <a:r>
                        <a:rPr lang="es-ES" baseline="0" dirty="0" smtClean="0"/>
                        <a:t>crece con riesgos, lances y recelos,….. 11B</a:t>
                      </a:r>
                    </a:p>
                    <a:p>
                      <a:pPr algn="just"/>
                      <a:r>
                        <a:rPr lang="es-ES" baseline="0" dirty="0" err="1" smtClean="0"/>
                        <a:t>susténtase</a:t>
                      </a:r>
                      <a:r>
                        <a:rPr lang="es-ES" baseline="0" dirty="0" smtClean="0"/>
                        <a:t> de llantos y de ruegos…….. 11A</a:t>
                      </a:r>
                      <a:endParaRPr lang="es-ES" dirty="0"/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REDONDILLA</a:t>
                      </a:r>
                    </a:p>
                    <a:p>
                      <a:pPr algn="ctr"/>
                      <a:endParaRPr lang="es-ES" dirty="0" smtClean="0"/>
                    </a:p>
                    <a:p>
                      <a:pPr algn="just"/>
                      <a:r>
                        <a:rPr lang="es-ES" dirty="0" smtClean="0"/>
                        <a:t>Sólo sé que estoy en mí………8a</a:t>
                      </a:r>
                    </a:p>
                    <a:p>
                      <a:pPr algn="just"/>
                      <a:r>
                        <a:rPr lang="es-ES" dirty="0" smtClean="0"/>
                        <a:t>y nunca sabré quién soy,…….</a:t>
                      </a:r>
                      <a:r>
                        <a:rPr lang="es-ES" baseline="0" dirty="0" smtClean="0"/>
                        <a:t> 8b</a:t>
                      </a:r>
                      <a:endParaRPr lang="es-ES" dirty="0" smtClean="0"/>
                    </a:p>
                    <a:p>
                      <a:pPr algn="just"/>
                      <a:r>
                        <a:rPr lang="es-ES" dirty="0" smtClean="0"/>
                        <a:t>tampoco sé adónde</a:t>
                      </a:r>
                      <a:r>
                        <a:rPr lang="es-ES" baseline="0" dirty="0" smtClean="0"/>
                        <a:t> voy……... 8b</a:t>
                      </a:r>
                    </a:p>
                    <a:p>
                      <a:pPr algn="just"/>
                      <a:r>
                        <a:rPr lang="es-ES" baseline="0" dirty="0" smtClean="0"/>
                        <a:t>ni hasta cuándo estaré aquí…..8a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5947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SERVENTESIO</a:t>
                      </a:r>
                    </a:p>
                    <a:p>
                      <a:pPr algn="ctr"/>
                      <a:endParaRPr lang="es-ES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just"/>
                      <a:r>
                        <a:rPr lang="es-ES" dirty="0" smtClean="0"/>
                        <a:t>La torre de marfil tentó mi anhelo……….11A</a:t>
                      </a:r>
                    </a:p>
                    <a:p>
                      <a:pPr algn="just"/>
                      <a:r>
                        <a:rPr lang="es-ES" dirty="0" smtClean="0"/>
                        <a:t>Quise encerrarme dentro de mí mismo…11B</a:t>
                      </a:r>
                    </a:p>
                    <a:p>
                      <a:pPr algn="just"/>
                      <a:r>
                        <a:rPr lang="es-ES" dirty="0" smtClean="0"/>
                        <a:t>Y tuve</a:t>
                      </a:r>
                      <a:r>
                        <a:rPr lang="es-ES" baseline="0" dirty="0" smtClean="0"/>
                        <a:t> hambre de espacio y sed de cielo.11A</a:t>
                      </a:r>
                    </a:p>
                    <a:p>
                      <a:pPr algn="just"/>
                      <a:r>
                        <a:rPr lang="es-ES" dirty="0" smtClean="0"/>
                        <a:t>Desde las sombras de mi propio abismo..</a:t>
                      </a:r>
                      <a:r>
                        <a:rPr lang="es-ES" baseline="0" dirty="0" smtClean="0"/>
                        <a:t>11B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CUARTETA</a:t>
                      </a:r>
                    </a:p>
                    <a:p>
                      <a:pPr algn="ctr"/>
                      <a:endParaRPr lang="es-ES" dirty="0" smtClean="0"/>
                    </a:p>
                    <a:p>
                      <a:pPr algn="just"/>
                      <a:r>
                        <a:rPr lang="es-ES" dirty="0" smtClean="0"/>
                        <a:t>Cinco delfines remeros………8</a:t>
                      </a:r>
                      <a:r>
                        <a:rPr lang="es-ES" baseline="0" dirty="0" smtClean="0"/>
                        <a:t> a</a:t>
                      </a:r>
                      <a:endParaRPr lang="es-ES" dirty="0" smtClean="0"/>
                    </a:p>
                    <a:p>
                      <a:pPr algn="just"/>
                      <a:r>
                        <a:rPr lang="es-ES" dirty="0" smtClean="0"/>
                        <a:t>Su</a:t>
                      </a:r>
                      <a:r>
                        <a:rPr lang="es-ES" baseline="0" dirty="0" smtClean="0"/>
                        <a:t> barca le cortejaban………. 8 b</a:t>
                      </a:r>
                    </a:p>
                    <a:p>
                      <a:pPr algn="just"/>
                      <a:r>
                        <a:rPr lang="es-ES" baseline="0" dirty="0" smtClean="0"/>
                        <a:t>Dos ángeles marineros……… 8 a</a:t>
                      </a:r>
                    </a:p>
                    <a:p>
                      <a:pPr algn="just"/>
                      <a:r>
                        <a:rPr lang="es-ES" baseline="0" dirty="0" smtClean="0"/>
                        <a:t>Invisibles, la guiaban………… 8 b</a:t>
                      </a:r>
                      <a:endParaRPr lang="es-ES" dirty="0"/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645727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CUADERNA VÍA</a:t>
                      </a:r>
                    </a:p>
                    <a:p>
                      <a:pPr algn="ctr"/>
                      <a:endParaRPr lang="es-ES" dirty="0" smtClean="0"/>
                    </a:p>
                    <a:p>
                      <a:pPr algn="just"/>
                      <a:r>
                        <a:rPr lang="es-ES" sz="1600" dirty="0" smtClean="0"/>
                        <a:t>Y el</a:t>
                      </a:r>
                      <a:r>
                        <a:rPr lang="es-ES" sz="1600" baseline="0" dirty="0" smtClean="0"/>
                        <a:t> mismo verso ingenuo   que fue de clerecía...14 A</a:t>
                      </a:r>
                    </a:p>
                    <a:p>
                      <a:pPr algn="just"/>
                      <a:r>
                        <a:rPr lang="es-ES" sz="1600" baseline="0" dirty="0" smtClean="0"/>
                        <a:t>Conventual, a otro clérigo    errante le servía……14 A</a:t>
                      </a:r>
                    </a:p>
                    <a:p>
                      <a:pPr algn="just"/>
                      <a:r>
                        <a:rPr lang="es-ES" sz="1600" baseline="0" dirty="0" smtClean="0"/>
                        <a:t>Para poner en solfa     con amarga ironía……….14 A</a:t>
                      </a:r>
                    </a:p>
                    <a:p>
                      <a:pPr algn="just"/>
                      <a:r>
                        <a:rPr lang="es-ES" sz="1600" baseline="0" dirty="0" smtClean="0"/>
                        <a:t>El tinglado de mitras     y de caballería…………..14 A</a:t>
                      </a:r>
                      <a:endParaRPr lang="es-ES" sz="1600" dirty="0"/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COPLA</a:t>
                      </a:r>
                    </a:p>
                    <a:p>
                      <a:pPr algn="ctr"/>
                      <a:endParaRPr lang="es-ES" dirty="0" smtClean="0"/>
                    </a:p>
                    <a:p>
                      <a:pPr algn="just"/>
                      <a:r>
                        <a:rPr lang="es-ES" dirty="0" smtClean="0"/>
                        <a:t>Llegó</a:t>
                      </a:r>
                      <a:r>
                        <a:rPr lang="es-ES" baseline="0" dirty="0" smtClean="0"/>
                        <a:t> a una fuente. En sus aguas </a:t>
                      </a:r>
                    </a:p>
                    <a:p>
                      <a:pPr algn="just"/>
                      <a:r>
                        <a:rPr lang="es-ES" baseline="0" dirty="0" smtClean="0"/>
                        <a:t>Vio la flor azul del cielo,……….8a</a:t>
                      </a:r>
                    </a:p>
                    <a:p>
                      <a:pPr algn="just"/>
                      <a:r>
                        <a:rPr lang="es-ES" baseline="0" dirty="0" smtClean="0"/>
                        <a:t>--Di ¿cómo te llamas, flor?</a:t>
                      </a:r>
                    </a:p>
                    <a:p>
                      <a:pPr algn="just"/>
                      <a:r>
                        <a:rPr lang="es-ES" baseline="0" dirty="0" smtClean="0"/>
                        <a:t>--Nombre soy de tu silencio…..8a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500063" y="1071563"/>
          <a:ext cx="8286750" cy="3822700"/>
        </p:xfrm>
        <a:graphic>
          <a:graphicData uri="http://schemas.openxmlformats.org/drawingml/2006/table">
            <a:tbl>
              <a:tblPr/>
              <a:tblGrid>
                <a:gridCol w="2427287"/>
                <a:gridCol w="2930525"/>
                <a:gridCol w="2928938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Nº de versos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2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2C2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88925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Quinteto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 de 5 versos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Rima consonante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Riman a voluntad del poeta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No pueden rimar tres versos seguidos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Los dos últimos no pueden formar pareado.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Quintilla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 de 5 versos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Rima consonante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Riman a voluntad del poeta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No pueden rimar tres versos seguidos.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Los dos últimos no pueden formar pareado.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BE"/>
                    </a:solidFill>
                  </a:tcPr>
                </a:tc>
              </a:tr>
              <a:tr h="28892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Lira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 de 5 versos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Rima consonante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7 a, 11B, 7 a, 7 b, 11B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A0B0-DD74-493D-A56B-2D4CE95AB6E9}" type="slidenum">
              <a:rPr lang="es-ES" smtClean="0"/>
              <a:pPr/>
              <a:t>32</a:t>
            </a:fld>
            <a:endParaRPr lang="es-ES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51520" y="1340768"/>
          <a:ext cx="8712968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12568"/>
                <a:gridCol w="36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QUINTETO</a:t>
                      </a:r>
                    </a:p>
                    <a:p>
                      <a:pPr algn="ctr"/>
                      <a:endParaRPr lang="es-ES" dirty="0" smtClean="0"/>
                    </a:p>
                    <a:p>
                      <a:pPr algn="just"/>
                      <a:r>
                        <a:rPr lang="es-ES" dirty="0" smtClean="0"/>
                        <a:t>Pregunté</a:t>
                      </a:r>
                      <a:r>
                        <a:rPr lang="es-ES" baseline="0" dirty="0" smtClean="0"/>
                        <a:t> a la tarde de abril que moría……12 A</a:t>
                      </a:r>
                    </a:p>
                    <a:p>
                      <a:pPr algn="just"/>
                      <a:r>
                        <a:rPr lang="es-ES" baseline="0" dirty="0" smtClean="0"/>
                        <a:t>¿Al fin la alegría se acerca a mi casa?......12 B</a:t>
                      </a:r>
                    </a:p>
                    <a:p>
                      <a:pPr algn="just"/>
                      <a:r>
                        <a:rPr lang="es-ES" baseline="0" dirty="0" smtClean="0"/>
                        <a:t>La tarde de abril sonrió: La alegría………. 12 A</a:t>
                      </a:r>
                    </a:p>
                    <a:p>
                      <a:pPr algn="just"/>
                      <a:r>
                        <a:rPr lang="es-ES" baseline="0" dirty="0" smtClean="0"/>
                        <a:t>Pasó por tu puerta –y luego, sombría:…… 12B</a:t>
                      </a:r>
                    </a:p>
                    <a:p>
                      <a:pPr algn="just"/>
                      <a:r>
                        <a:rPr lang="es-ES" baseline="0" dirty="0" smtClean="0"/>
                        <a:t>Pasó por tu puerta. Dos veces no pasa…..12 A</a:t>
                      </a: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QUINTILLA</a:t>
                      </a:r>
                    </a:p>
                    <a:p>
                      <a:pPr algn="just"/>
                      <a:endParaRPr lang="es-ES" dirty="0" smtClean="0"/>
                    </a:p>
                    <a:p>
                      <a:pPr algn="just"/>
                      <a:r>
                        <a:rPr lang="es-ES" dirty="0" smtClean="0"/>
                        <a:t>Es con dañoso desvelo,……8</a:t>
                      </a:r>
                      <a:r>
                        <a:rPr lang="es-ES" baseline="0" dirty="0" smtClean="0"/>
                        <a:t> a</a:t>
                      </a:r>
                      <a:endParaRPr lang="es-ES" dirty="0" smtClean="0"/>
                    </a:p>
                    <a:p>
                      <a:pPr algn="just"/>
                      <a:r>
                        <a:rPr lang="es-ES" dirty="0" smtClean="0"/>
                        <a:t>Escupir el hombre</a:t>
                      </a:r>
                      <a:r>
                        <a:rPr lang="es-ES" baseline="0" dirty="0" smtClean="0"/>
                        <a:t> al cielo….8 a</a:t>
                      </a:r>
                    </a:p>
                    <a:p>
                      <a:pPr algn="just"/>
                      <a:r>
                        <a:rPr lang="es-ES" baseline="0" dirty="0" smtClean="0"/>
                        <a:t>Presumiendo darle enojos,…8b</a:t>
                      </a:r>
                    </a:p>
                    <a:p>
                      <a:pPr algn="just"/>
                      <a:r>
                        <a:rPr lang="es-ES" baseline="0" dirty="0" smtClean="0"/>
                        <a:t>Pues que le cae en los ojos…8b</a:t>
                      </a:r>
                    </a:p>
                    <a:p>
                      <a:pPr algn="just"/>
                      <a:r>
                        <a:rPr lang="es-ES" baseline="0" dirty="0" smtClean="0"/>
                        <a:t>Lo mismo que arroja al cielo…8 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LIRA</a:t>
                      </a:r>
                    </a:p>
                    <a:p>
                      <a:pPr algn="ctr"/>
                      <a:endParaRPr lang="es-ES" dirty="0" smtClean="0"/>
                    </a:p>
                    <a:p>
                      <a:pPr marL="720725" indent="0" algn="just"/>
                      <a:r>
                        <a:rPr lang="es-ES" dirty="0" smtClean="0"/>
                        <a:t>En soledad vivía…………………………………….7 a</a:t>
                      </a:r>
                    </a:p>
                    <a:p>
                      <a:pPr marL="720725" indent="0" algn="just"/>
                      <a:r>
                        <a:rPr lang="es-ES" dirty="0" smtClean="0"/>
                        <a:t>Y en soledad ha puesto ya</a:t>
                      </a:r>
                      <a:r>
                        <a:rPr lang="es-ES" baseline="0" dirty="0" smtClean="0"/>
                        <a:t> su nido……………….11 B</a:t>
                      </a:r>
                    </a:p>
                    <a:p>
                      <a:pPr marL="720725" indent="0" algn="just"/>
                      <a:r>
                        <a:rPr lang="es-ES" baseline="0" dirty="0" smtClean="0"/>
                        <a:t>Y en soledad la guía………………………………..11 A</a:t>
                      </a:r>
                    </a:p>
                    <a:p>
                      <a:pPr marL="720725" indent="0" algn="just"/>
                      <a:r>
                        <a:rPr lang="es-ES" baseline="0" dirty="0" smtClean="0"/>
                        <a:t>A solas su querido,………………………………….7 b</a:t>
                      </a:r>
                    </a:p>
                    <a:p>
                      <a:pPr marL="720725" indent="0" algn="just"/>
                      <a:r>
                        <a:rPr lang="es-ES" baseline="0" dirty="0" smtClean="0"/>
                        <a:t>También en soledad de amor herido………………11 B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23528" y="332656"/>
          <a:ext cx="8572500" cy="1711077"/>
        </p:xfrm>
        <a:graphic>
          <a:graphicData uri="http://schemas.openxmlformats.org/drawingml/2006/table">
            <a:tbl>
              <a:tblPr/>
              <a:tblGrid>
                <a:gridCol w="2511425"/>
                <a:gridCol w="6061075"/>
              </a:tblGrid>
              <a:tr h="498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Nº de versos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1260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Copla </a:t>
                      </a: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de pie quebrado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 de seis versos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Arte menor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8 a, 8 b, 4 c, 8 a, 8 b, 4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835696" y="2924944"/>
            <a:ext cx="5688632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No se engañe nadie, no…………………..7+1= 8 a</a:t>
            </a:r>
          </a:p>
          <a:p>
            <a:r>
              <a:rPr lang="es-ES" dirty="0" smtClean="0"/>
              <a:t>pensando que ha de durar……………….7 + 1=8 b</a:t>
            </a:r>
          </a:p>
          <a:p>
            <a:r>
              <a:rPr lang="es-ES" dirty="0" smtClean="0"/>
              <a:t>lo que espera…………………………………….4 c</a:t>
            </a:r>
          </a:p>
          <a:p>
            <a:r>
              <a:rPr lang="es-ES" dirty="0" smtClean="0"/>
              <a:t>más que duró lo que vio…………………..7+1= 8 a</a:t>
            </a:r>
          </a:p>
          <a:p>
            <a:r>
              <a:rPr lang="es-ES" dirty="0" smtClean="0"/>
              <a:t>porque todo ha de pasar………………….7+1= 8 b</a:t>
            </a:r>
          </a:p>
          <a:p>
            <a:r>
              <a:rPr lang="es-ES" dirty="0" smtClean="0"/>
              <a:t>por tal manera…………………………………….4 c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95536" y="332656"/>
          <a:ext cx="8286750" cy="2288758"/>
        </p:xfrm>
        <a:graphic>
          <a:graphicData uri="http://schemas.openxmlformats.org/drawingml/2006/table">
            <a:tbl>
              <a:tblPr/>
              <a:tblGrid>
                <a:gridCol w="2427288"/>
                <a:gridCol w="5859462"/>
              </a:tblGrid>
              <a:tr h="4904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Nº de versos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OCTAVA REAL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 de 8 versos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Arte mayor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Rima consonante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ABABABCC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D5"/>
                    </a:solidFill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547664" y="3068960"/>
            <a:ext cx="5688632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¿Por qué volvéis  a la memoria mía,……………11 A</a:t>
            </a:r>
          </a:p>
          <a:p>
            <a:r>
              <a:rPr lang="es-ES" dirty="0" smtClean="0"/>
              <a:t>tristes recuerdos del placer perdido,…………… 11 B</a:t>
            </a:r>
          </a:p>
          <a:p>
            <a:r>
              <a:rPr lang="es-ES" dirty="0" smtClean="0"/>
              <a:t>a aumentar la ansiedad y la agonía……………... 11 A</a:t>
            </a:r>
          </a:p>
          <a:p>
            <a:r>
              <a:rPr lang="es-ES" dirty="0" smtClean="0"/>
              <a:t>de este desierto corazón herido?........................ 11B</a:t>
            </a:r>
          </a:p>
          <a:p>
            <a:r>
              <a:rPr lang="es-ES" dirty="0" smtClean="0"/>
              <a:t>¡Ay! Que de aquellas horas de alegría…………... 11A</a:t>
            </a:r>
          </a:p>
          <a:p>
            <a:r>
              <a:rPr lang="es-ES" dirty="0" smtClean="0"/>
              <a:t>le quedó al corazón sólo un gemido,……………. 11B</a:t>
            </a:r>
          </a:p>
          <a:p>
            <a:r>
              <a:rPr lang="es-ES" dirty="0" smtClean="0"/>
              <a:t>¡y el llanto que al dolor los ojos niegan………….. 11 C</a:t>
            </a:r>
          </a:p>
          <a:p>
            <a:r>
              <a:rPr lang="es-ES" dirty="0" smtClean="0"/>
              <a:t>lágrimas son de hiel que el alma anegan!........... 11 C</a:t>
            </a: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539552" y="188640"/>
          <a:ext cx="8286750" cy="1780540"/>
        </p:xfrm>
        <a:graphic>
          <a:graphicData uri="http://schemas.openxmlformats.org/drawingml/2006/table">
            <a:tbl>
              <a:tblPr/>
              <a:tblGrid>
                <a:gridCol w="2427288"/>
                <a:gridCol w="2930525"/>
                <a:gridCol w="2928937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Nº de versos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Décima o espinela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 de 10 versos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Octosílabos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Rima consonante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abbaaccddc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BE"/>
                    </a:solidFill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691680" y="2276872"/>
            <a:ext cx="5112568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Yo sueño que estoy aquí……………8 a</a:t>
            </a:r>
          </a:p>
          <a:p>
            <a:r>
              <a:rPr lang="es-ES" dirty="0" smtClean="0"/>
              <a:t>de estas prisiones cargado………..8 b</a:t>
            </a:r>
          </a:p>
          <a:p>
            <a:r>
              <a:rPr lang="es-ES" dirty="0" smtClean="0"/>
              <a:t>y soñé que en otro estado…………8 b</a:t>
            </a:r>
          </a:p>
          <a:p>
            <a:r>
              <a:rPr lang="es-ES" dirty="0" smtClean="0"/>
              <a:t>más lisonjero me vi………………… 8 a</a:t>
            </a:r>
          </a:p>
          <a:p>
            <a:r>
              <a:rPr lang="es-ES" dirty="0" smtClean="0"/>
              <a:t>¿Qué es la vida? Un frenesí………. 8 a</a:t>
            </a:r>
          </a:p>
          <a:p>
            <a:r>
              <a:rPr lang="es-ES" dirty="0" smtClean="0"/>
              <a:t>¿Qué es la vida? Una ilusión……… 8 c</a:t>
            </a:r>
          </a:p>
          <a:p>
            <a:r>
              <a:rPr lang="es-ES" dirty="0" smtClean="0"/>
              <a:t>una sombra, una ficción…………… 8 c</a:t>
            </a:r>
          </a:p>
          <a:p>
            <a:r>
              <a:rPr lang="es-ES" dirty="0" smtClean="0"/>
              <a:t>y el mayor bien es pequeño………. 8 d</a:t>
            </a:r>
          </a:p>
          <a:p>
            <a:r>
              <a:rPr lang="es-ES" dirty="0" smtClean="0"/>
              <a:t>que toda la vida es sueño………… 8 d</a:t>
            </a:r>
          </a:p>
          <a:p>
            <a:r>
              <a:rPr lang="es-ES" dirty="0" smtClean="0"/>
              <a:t>y los sueños, suelos son…………..8 c</a:t>
            </a: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28625" y="857250"/>
          <a:ext cx="8286750" cy="3487420"/>
        </p:xfrm>
        <a:graphic>
          <a:graphicData uri="http://schemas.openxmlformats.org/drawingml/2006/table">
            <a:tbl>
              <a:tblPr/>
              <a:tblGrid>
                <a:gridCol w="2427288"/>
                <a:gridCol w="5859462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Nº de versos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ESTROFAS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A326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Soneto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Poema estrófico de 14 versos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Endecasílabos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Rima consonante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Compuesto por dos cuartetos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ABBA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ABBA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Y  dos tercetos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CDC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DCD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A0B0-DD74-493D-A56B-2D4CE95AB6E9}" type="slidenum">
              <a:rPr lang="es-ES" smtClean="0"/>
              <a:pPr/>
              <a:t>37</a:t>
            </a:fld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838200" y="457200"/>
            <a:ext cx="6629400" cy="50783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Un soneto me manda hacer Violante, 		11 A</a:t>
            </a:r>
            <a:endParaRPr lang="es-ES_tradnl" dirty="0" smtClean="0"/>
          </a:p>
          <a:p>
            <a:r>
              <a:rPr lang="es-ES" dirty="0" smtClean="0"/>
              <a:t>que en mi vida me he visto en tal aprieto; 		11 B</a:t>
            </a:r>
            <a:endParaRPr lang="es-ES_tradnl" dirty="0" smtClean="0"/>
          </a:p>
          <a:p>
            <a:r>
              <a:rPr lang="es-ES" dirty="0" smtClean="0"/>
              <a:t>catorce versos dicen que es soneto; 		11 B</a:t>
            </a:r>
            <a:endParaRPr lang="es-ES_tradnl" dirty="0" smtClean="0"/>
          </a:p>
          <a:p>
            <a:r>
              <a:rPr lang="es-ES" dirty="0" smtClean="0"/>
              <a:t>burla burlando, van los tres delante. 		11 A</a:t>
            </a:r>
            <a:endParaRPr lang="es-ES_tradnl" dirty="0" smtClean="0"/>
          </a:p>
          <a:p>
            <a:r>
              <a:rPr lang="es-ES" dirty="0" smtClean="0"/>
              <a:t> </a:t>
            </a:r>
            <a:endParaRPr lang="es-ES_tradnl" dirty="0" smtClean="0"/>
          </a:p>
          <a:p>
            <a:r>
              <a:rPr lang="es-ES" dirty="0" smtClean="0"/>
              <a:t>Yo pensé que no hallara consonante. 		11 A</a:t>
            </a:r>
            <a:endParaRPr lang="es-ES_tradnl" dirty="0" smtClean="0"/>
          </a:p>
          <a:p>
            <a:r>
              <a:rPr lang="es-ES" dirty="0" smtClean="0"/>
              <a:t>Y estoy en la mitad de otro cuarteto; 		11 B</a:t>
            </a:r>
            <a:endParaRPr lang="es-ES_tradnl" dirty="0" smtClean="0"/>
          </a:p>
          <a:p>
            <a:r>
              <a:rPr lang="es-ES" dirty="0" smtClean="0"/>
              <a:t>mas si me veo en el primer terceto, 			11 B</a:t>
            </a:r>
            <a:endParaRPr lang="es-ES_tradnl" dirty="0" smtClean="0"/>
          </a:p>
          <a:p>
            <a:r>
              <a:rPr lang="es-ES" dirty="0" smtClean="0"/>
              <a:t>no hay cosa en los cuartetos que me espante.	11 A </a:t>
            </a:r>
            <a:endParaRPr lang="es-ES_tradnl" dirty="0" smtClean="0"/>
          </a:p>
          <a:p>
            <a:r>
              <a:rPr lang="es-ES" dirty="0" smtClean="0"/>
              <a:t> </a:t>
            </a:r>
            <a:endParaRPr lang="es-ES_tradnl" dirty="0" smtClean="0"/>
          </a:p>
          <a:p>
            <a:r>
              <a:rPr lang="es-ES" dirty="0" smtClean="0"/>
              <a:t>Por el primer terceto voy entrando  			11 C</a:t>
            </a:r>
            <a:endParaRPr lang="es-ES_tradnl" dirty="0" smtClean="0"/>
          </a:p>
          <a:p>
            <a:r>
              <a:rPr lang="es-ES" dirty="0" smtClean="0"/>
              <a:t>y aun parece que entré con pie derecho, 		11 D</a:t>
            </a:r>
            <a:endParaRPr lang="es-ES_tradnl" dirty="0" smtClean="0"/>
          </a:p>
          <a:p>
            <a:r>
              <a:rPr lang="es-ES" dirty="0" smtClean="0"/>
              <a:t>pues fin con este verso le estoy dando. 		11 C</a:t>
            </a:r>
            <a:endParaRPr lang="es-ES_tradnl" dirty="0" smtClean="0"/>
          </a:p>
          <a:p>
            <a:r>
              <a:rPr lang="es-ES" dirty="0" smtClean="0"/>
              <a:t> </a:t>
            </a:r>
            <a:endParaRPr lang="es-ES_tradnl" dirty="0" smtClean="0"/>
          </a:p>
          <a:p>
            <a:r>
              <a:rPr lang="es-ES" dirty="0" smtClean="0"/>
              <a:t>Ya estoy en el segundo y aun sospecho 		11D</a:t>
            </a:r>
            <a:endParaRPr lang="es-ES_tradnl" dirty="0" smtClean="0"/>
          </a:p>
          <a:p>
            <a:r>
              <a:rPr lang="es-ES" dirty="0" smtClean="0"/>
              <a:t>que voy los trece versos acabando: 		11C</a:t>
            </a:r>
            <a:endParaRPr lang="es-ES_tradnl" dirty="0" smtClean="0"/>
          </a:p>
          <a:p>
            <a:r>
              <a:rPr lang="es-ES" dirty="0" smtClean="0"/>
              <a:t>contar si son catorce y está hecho 			11D</a:t>
            </a:r>
            <a:endParaRPr lang="es-ES_tradnl" dirty="0" smtClean="0"/>
          </a:p>
          <a:p>
            <a:endParaRPr lang="es-ES_tradnl" dirty="0"/>
          </a:p>
        </p:txBody>
      </p:sp>
      <p:sp>
        <p:nvSpPr>
          <p:cNvPr id="7" name="Cerrar llave 6"/>
          <p:cNvSpPr/>
          <p:nvPr/>
        </p:nvSpPr>
        <p:spPr>
          <a:xfrm>
            <a:off x="6858000" y="533400"/>
            <a:ext cx="381000" cy="25146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CuadroTexto 7"/>
          <p:cNvSpPr txBox="1"/>
          <p:nvPr/>
        </p:nvSpPr>
        <p:spPr>
          <a:xfrm>
            <a:off x="7239000" y="1752600"/>
            <a:ext cx="12954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solidFill>
                  <a:srgbClr val="FFFFFF"/>
                </a:solidFill>
              </a:rPr>
              <a:t>Cuartetos</a:t>
            </a:r>
            <a:endParaRPr lang="es-ES_tradnl" dirty="0">
              <a:solidFill>
                <a:srgbClr val="FFFFFF"/>
              </a:solidFill>
            </a:endParaRPr>
          </a:p>
        </p:txBody>
      </p:sp>
      <p:sp>
        <p:nvSpPr>
          <p:cNvPr id="9" name="Cerrar llave 8"/>
          <p:cNvSpPr/>
          <p:nvPr/>
        </p:nvSpPr>
        <p:spPr>
          <a:xfrm>
            <a:off x="6858000" y="3276600"/>
            <a:ext cx="381000" cy="1905000"/>
          </a:xfrm>
          <a:prstGeom prst="rightBrace">
            <a:avLst>
              <a:gd name="adj1" fmla="val 8333"/>
              <a:gd name="adj2" fmla="val 5264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CuadroTexto 9"/>
          <p:cNvSpPr txBox="1"/>
          <p:nvPr/>
        </p:nvSpPr>
        <p:spPr>
          <a:xfrm>
            <a:off x="7239000" y="4114800"/>
            <a:ext cx="11887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solidFill>
                  <a:srgbClr val="FFFFFF"/>
                </a:solidFill>
              </a:rPr>
              <a:t>Tercetos</a:t>
            </a:r>
            <a:endParaRPr lang="es-ES_tradnl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A0B0-DD74-493D-A56B-2D4CE95AB6E9}" type="slidenum">
              <a:rPr lang="es-ES" smtClean="0"/>
              <a:pPr/>
              <a:t>38</a:t>
            </a:fld>
            <a:endParaRPr lang="es-ES"/>
          </a:p>
        </p:txBody>
      </p:sp>
      <p:pic>
        <p:nvPicPr>
          <p:cNvPr id="4" name="Video  Clip en exclusiva de la película 'Lope' - Videos en ELPAÍS.com.wmv">
            <a:hlinkClick r:id="" action="ppaction://media"/>
          </p:cNvPr>
          <p:cNvPicPr/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23528" y="260648"/>
            <a:ext cx="5308681" cy="4006552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5715000" y="2819400"/>
            <a:ext cx="3429000" cy="32316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Un soneto me manda hacer Violante,</a:t>
            </a:r>
            <a:endParaRPr lang="es-ES_tradnl" sz="1200" dirty="0" smtClean="0"/>
          </a:p>
          <a:p>
            <a:r>
              <a:rPr lang="es-ES" sz="1200" dirty="0" smtClean="0"/>
              <a:t>que en mi vida me he visto en tal aprieto; </a:t>
            </a:r>
            <a:endParaRPr lang="es-ES_tradnl" sz="1200" dirty="0" smtClean="0"/>
          </a:p>
          <a:p>
            <a:r>
              <a:rPr lang="es-ES" sz="1200" dirty="0" smtClean="0"/>
              <a:t>catorce versos dicen que es soneto; </a:t>
            </a:r>
            <a:endParaRPr lang="es-ES_tradnl" sz="1200" dirty="0" smtClean="0"/>
          </a:p>
          <a:p>
            <a:r>
              <a:rPr lang="es-ES" sz="1200" dirty="0" smtClean="0"/>
              <a:t>burla burlando, van los tres delante. </a:t>
            </a:r>
            <a:endParaRPr lang="es-ES_tradnl" sz="1200" dirty="0" smtClean="0"/>
          </a:p>
          <a:p>
            <a:r>
              <a:rPr lang="es-ES" sz="1200" dirty="0" smtClean="0"/>
              <a:t> </a:t>
            </a:r>
            <a:endParaRPr lang="es-ES_tradnl" sz="1200" dirty="0" smtClean="0"/>
          </a:p>
          <a:p>
            <a:r>
              <a:rPr lang="es-ES" sz="1200" dirty="0" smtClean="0"/>
              <a:t>Yo pensé que no hallara consonante. </a:t>
            </a:r>
            <a:endParaRPr lang="es-ES_tradnl" sz="1200" dirty="0" smtClean="0"/>
          </a:p>
          <a:p>
            <a:r>
              <a:rPr lang="es-ES" sz="1200" dirty="0" smtClean="0"/>
              <a:t>Y estoy en la mitad de otro cuarteto; </a:t>
            </a:r>
            <a:endParaRPr lang="es-ES_tradnl" sz="1200" dirty="0" smtClean="0"/>
          </a:p>
          <a:p>
            <a:r>
              <a:rPr lang="es-ES" sz="1200" dirty="0" smtClean="0"/>
              <a:t>mas si me veo en el primer terceto, </a:t>
            </a:r>
            <a:endParaRPr lang="es-ES_tradnl" sz="1200" dirty="0" smtClean="0"/>
          </a:p>
          <a:p>
            <a:r>
              <a:rPr lang="es-ES" sz="1200" dirty="0" smtClean="0"/>
              <a:t>no hay cosa en los cuartetos que me espante. </a:t>
            </a:r>
            <a:endParaRPr lang="es-ES_tradnl" sz="1200" dirty="0" smtClean="0"/>
          </a:p>
          <a:p>
            <a:r>
              <a:rPr lang="es-ES" sz="1200" dirty="0" smtClean="0"/>
              <a:t> </a:t>
            </a:r>
            <a:endParaRPr lang="es-ES_tradnl" sz="1200" dirty="0" smtClean="0"/>
          </a:p>
          <a:p>
            <a:r>
              <a:rPr lang="es-ES" sz="1200" dirty="0" smtClean="0"/>
              <a:t>Por el primer terceto voy entrando</a:t>
            </a:r>
            <a:endParaRPr lang="es-ES_tradnl" sz="1200" dirty="0" smtClean="0"/>
          </a:p>
          <a:p>
            <a:r>
              <a:rPr lang="es-ES" sz="1200" dirty="0" smtClean="0"/>
              <a:t>y aun parece que entré con pie derecho, </a:t>
            </a:r>
            <a:endParaRPr lang="es-ES_tradnl" sz="1200" dirty="0" smtClean="0"/>
          </a:p>
          <a:p>
            <a:r>
              <a:rPr lang="es-ES" sz="1200" dirty="0" smtClean="0"/>
              <a:t>pues fin con este verso le estoy dando. </a:t>
            </a:r>
            <a:endParaRPr lang="es-ES_tradnl" sz="1200" dirty="0" smtClean="0"/>
          </a:p>
          <a:p>
            <a:r>
              <a:rPr lang="es-ES" sz="1200" dirty="0" smtClean="0"/>
              <a:t> </a:t>
            </a:r>
            <a:endParaRPr lang="es-ES_tradnl" sz="1200" dirty="0" smtClean="0"/>
          </a:p>
          <a:p>
            <a:r>
              <a:rPr lang="es-ES" sz="1200" dirty="0" smtClean="0"/>
              <a:t>Ya estoy en el segundo y aun sospecho</a:t>
            </a:r>
            <a:endParaRPr lang="es-ES_tradnl" sz="1200" dirty="0" smtClean="0"/>
          </a:p>
          <a:p>
            <a:r>
              <a:rPr lang="es-ES" sz="1200" dirty="0" smtClean="0"/>
              <a:t>que voy los trece versos acabando:</a:t>
            </a:r>
            <a:endParaRPr lang="es-ES_tradnl" sz="1200" dirty="0" smtClean="0"/>
          </a:p>
          <a:p>
            <a:r>
              <a:rPr lang="es-ES" sz="1200" dirty="0" smtClean="0"/>
              <a:t>contar si son catorce y está hecho</a:t>
            </a:r>
            <a:endParaRPr lang="es-ES_tradnl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A0B0-DD74-493D-A56B-2D4CE95AB6E9}" type="slidenum">
              <a:rPr lang="es-ES" smtClean="0"/>
              <a:pPr/>
              <a:t>39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1219200" y="457200"/>
            <a:ext cx="6172200" cy="50783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 smtClean="0"/>
              <a:t>Yo me levantara, madre,			8 </a:t>
            </a:r>
            <a:r>
              <a:rPr lang="es-ES_tradnl" dirty="0" err="1" smtClean="0"/>
              <a:t>–</a:t>
            </a:r>
            <a:endParaRPr lang="es-ES_tradnl" dirty="0" smtClean="0"/>
          </a:p>
          <a:p>
            <a:r>
              <a:rPr lang="es-ES_tradnl" dirty="0" smtClean="0"/>
              <a:t>mañanica de San Juan, 			8 a</a:t>
            </a:r>
          </a:p>
          <a:p>
            <a:r>
              <a:rPr lang="es-ES_tradnl" dirty="0" smtClean="0"/>
              <a:t>vide estar una doncella			8 -</a:t>
            </a:r>
          </a:p>
          <a:p>
            <a:r>
              <a:rPr lang="es-ES_tradnl" dirty="0" err="1" smtClean="0"/>
              <a:t>ribericas</a:t>
            </a:r>
            <a:r>
              <a:rPr lang="es-ES_tradnl" dirty="0" smtClean="0"/>
              <a:t> de la mar.			8 a</a:t>
            </a:r>
          </a:p>
          <a:p>
            <a:r>
              <a:rPr lang="es-ES_tradnl" dirty="0" smtClean="0"/>
              <a:t>Sola lava y sola tuerce,			8 -</a:t>
            </a:r>
          </a:p>
          <a:p>
            <a:r>
              <a:rPr lang="es-ES_tradnl" dirty="0" smtClean="0"/>
              <a:t>sola tiende en el rosal;			8 a</a:t>
            </a:r>
          </a:p>
          <a:p>
            <a:r>
              <a:rPr lang="es-ES_tradnl" dirty="0" smtClean="0"/>
              <a:t>mientras los paños se enjugan		8 -</a:t>
            </a:r>
          </a:p>
          <a:p>
            <a:r>
              <a:rPr lang="es-ES_tradnl" dirty="0" smtClean="0"/>
              <a:t>dice la niña un cantar:			8 a</a:t>
            </a:r>
          </a:p>
          <a:p>
            <a:r>
              <a:rPr lang="es-ES_tradnl" dirty="0" err="1" smtClean="0"/>
              <a:t>—</a:t>
            </a:r>
            <a:r>
              <a:rPr lang="es-ES_tradnl" dirty="0" smtClean="0"/>
              <a:t> ¿</a:t>
            </a:r>
            <a:r>
              <a:rPr lang="es-ES_tradnl" dirty="0" err="1" smtClean="0"/>
              <a:t>Dó</a:t>
            </a:r>
            <a:r>
              <a:rPr lang="es-ES_tradnl" dirty="0" smtClean="0"/>
              <a:t> los mis amores? ¿</a:t>
            </a:r>
            <a:r>
              <a:rPr lang="es-ES_tradnl" dirty="0" err="1" smtClean="0"/>
              <a:t>dó</a:t>
            </a:r>
            <a:r>
              <a:rPr lang="es-ES_tradnl" dirty="0" smtClean="0"/>
              <a:t> los?,		8 -</a:t>
            </a:r>
          </a:p>
          <a:p>
            <a:r>
              <a:rPr lang="es-ES_tradnl" dirty="0" smtClean="0"/>
              <a:t>¿</a:t>
            </a:r>
            <a:r>
              <a:rPr lang="es-ES_tradnl" dirty="0" err="1" smtClean="0"/>
              <a:t>dó</a:t>
            </a:r>
            <a:r>
              <a:rPr lang="es-ES_tradnl" dirty="0" smtClean="0"/>
              <a:t> los iré a buscar?			8 a</a:t>
            </a:r>
          </a:p>
          <a:p>
            <a:r>
              <a:rPr lang="es-ES_tradnl" dirty="0" smtClean="0"/>
              <a:t>Mar abajo, mar arriba,			8 -</a:t>
            </a:r>
          </a:p>
          <a:p>
            <a:r>
              <a:rPr lang="es-ES_tradnl" dirty="0" smtClean="0"/>
              <a:t>diciendo iba un cantar,			8 a</a:t>
            </a:r>
          </a:p>
          <a:p>
            <a:r>
              <a:rPr lang="es-ES_tradnl" dirty="0" smtClean="0"/>
              <a:t>peine de oro en las sus manos		8 -</a:t>
            </a:r>
          </a:p>
          <a:p>
            <a:r>
              <a:rPr lang="es-ES_tradnl" dirty="0" smtClean="0"/>
              <a:t>y sus cabellos peinar:			8 a</a:t>
            </a:r>
          </a:p>
          <a:p>
            <a:r>
              <a:rPr lang="es-ES_tradnl" dirty="0" err="1" smtClean="0"/>
              <a:t>—Dígasme</a:t>
            </a:r>
            <a:r>
              <a:rPr lang="es-ES_tradnl" dirty="0" smtClean="0"/>
              <a:t> tú, el marinero,			8 -</a:t>
            </a:r>
          </a:p>
          <a:p>
            <a:r>
              <a:rPr lang="es-ES_tradnl" dirty="0" smtClean="0"/>
              <a:t>que Dios te guarde de mal,		8 a</a:t>
            </a:r>
          </a:p>
          <a:p>
            <a:r>
              <a:rPr lang="es-ES_tradnl" dirty="0" smtClean="0"/>
              <a:t>si los viste a mis amores,			8 -</a:t>
            </a:r>
          </a:p>
          <a:p>
            <a:r>
              <a:rPr lang="es-ES_tradnl" dirty="0" smtClean="0"/>
              <a:t>si los viste allá pasar.			8 a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1447800"/>
          </a:xfrm>
          <a:solidFill>
            <a:srgbClr val="FFCC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>
                <a:ea typeface="ＭＳ Ｐゴシック" pitchFamily="49" charset="-128"/>
              </a:rPr>
              <a:t>Un verso es un conjunto de palabras sujetas a medida, ritmo y rima, sometidas a reglas fijas e incluidas entre dos pausas.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14400" y="838200"/>
            <a:ext cx="7696200" cy="579438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000" dirty="0" smtClean="0">
                <a:solidFill>
                  <a:srgbClr val="FFFFFF"/>
                </a:solidFill>
                <a:latin typeface="+mj-lt"/>
                <a:ea typeface="ＭＳ Ｐゴシック" pitchFamily="49" charset="-128"/>
                <a:cs typeface="+mj-cs"/>
              </a:rPr>
              <a:t>VERSO</a:t>
            </a: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ＭＳ Ｐゴシック" pitchFamily="49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81000" y="228600"/>
          <a:ext cx="8286750" cy="2268220"/>
        </p:xfrm>
        <a:graphic>
          <a:graphicData uri="http://schemas.openxmlformats.org/drawingml/2006/table">
            <a:tbl>
              <a:tblPr/>
              <a:tblGrid>
                <a:gridCol w="2427288"/>
                <a:gridCol w="5859462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Nº de versos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POEMAS NO ESTRÓFICOS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A326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Indeterminado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Silva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Serie indefinida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Se combinan a voluntad del poeta versos heptasílabos y endecasílabos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La rima es consonante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Quedan versos sueltos.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752600" y="2590800"/>
            <a:ext cx="670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Corrientes aguas, puras, cristalinas;			11A</a:t>
            </a:r>
          </a:p>
          <a:p>
            <a:r>
              <a:rPr lang="es-ES_tradnl" dirty="0" err="1" smtClean="0"/>
              <a:t>arboles</a:t>
            </a:r>
            <a:r>
              <a:rPr lang="es-ES_tradnl" dirty="0" smtClean="0"/>
              <a:t> que os estáis mirando en ellas,		11B</a:t>
            </a:r>
          </a:p>
          <a:p>
            <a:r>
              <a:rPr lang="es-ES_tradnl" dirty="0" smtClean="0"/>
              <a:t>verde prado de fresca sombra lleno,		11C</a:t>
            </a:r>
          </a:p>
          <a:p>
            <a:r>
              <a:rPr lang="es-ES_tradnl" dirty="0" smtClean="0"/>
              <a:t>aves que aquí sembráis vuestras querellas,		11B</a:t>
            </a:r>
          </a:p>
          <a:p>
            <a:r>
              <a:rPr lang="es-ES_tradnl" dirty="0" smtClean="0"/>
              <a:t>hiedra que por los árboles caminas,			11A</a:t>
            </a:r>
          </a:p>
          <a:p>
            <a:r>
              <a:rPr lang="es-ES_tradnl" dirty="0" smtClean="0"/>
              <a:t>torciendo el paso por su verde seno;		11C</a:t>
            </a:r>
          </a:p>
          <a:p>
            <a:r>
              <a:rPr lang="es-ES_tradnl" dirty="0" smtClean="0"/>
              <a:t>yo me </a:t>
            </a:r>
            <a:r>
              <a:rPr lang="es-ES_tradnl" dirty="0" err="1" smtClean="0"/>
              <a:t>vi</a:t>
            </a:r>
            <a:r>
              <a:rPr lang="es-ES_tradnl" dirty="0" smtClean="0"/>
              <a:t> tan ajeno				7 </a:t>
            </a:r>
            <a:r>
              <a:rPr lang="es-ES_tradnl" dirty="0" err="1" smtClean="0"/>
              <a:t>c</a:t>
            </a:r>
            <a:r>
              <a:rPr lang="es-ES_tradnl" dirty="0" smtClean="0"/>
              <a:t> </a:t>
            </a:r>
          </a:p>
          <a:p>
            <a:r>
              <a:rPr lang="es-ES_tradnl" dirty="0" smtClean="0"/>
              <a:t>del grave mal que siento,			 	7 </a:t>
            </a:r>
            <a:r>
              <a:rPr lang="es-ES_tradnl" dirty="0" err="1" smtClean="0"/>
              <a:t>d</a:t>
            </a:r>
            <a:r>
              <a:rPr lang="es-ES_tradnl" dirty="0" smtClean="0"/>
              <a:t>	</a:t>
            </a:r>
          </a:p>
          <a:p>
            <a:r>
              <a:rPr lang="es-ES_tradnl" dirty="0" smtClean="0"/>
              <a:t>que de puro contento				7 </a:t>
            </a:r>
            <a:r>
              <a:rPr lang="es-ES_tradnl" dirty="0" err="1" smtClean="0"/>
              <a:t>d</a:t>
            </a:r>
            <a:endParaRPr lang="es-ES_tradnl" dirty="0" smtClean="0"/>
          </a:p>
          <a:p>
            <a:r>
              <a:rPr lang="es-ES_tradnl" dirty="0" smtClean="0"/>
              <a:t>con vuestra soledad me recreaba,			11 E</a:t>
            </a:r>
          </a:p>
          <a:p>
            <a:r>
              <a:rPr lang="es-ES_tradnl" dirty="0" smtClean="0"/>
              <a:t>donde con dulce sueño reposaba 			11 E</a:t>
            </a:r>
          </a:p>
          <a:p>
            <a:r>
              <a:rPr lang="es-ES_tradnl" dirty="0" smtClean="0"/>
              <a:t> o con el pensamiento discurría			11 F</a:t>
            </a:r>
          </a:p>
          <a:p>
            <a:r>
              <a:rPr lang="es-ES_tradnl" dirty="0" smtClean="0"/>
              <a:t>por donde no hallaba				7 e</a:t>
            </a:r>
          </a:p>
          <a:p>
            <a:r>
              <a:rPr lang="es-ES_tradnl" dirty="0" smtClean="0"/>
              <a:t>sino memorias llenas de alegría.			11 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3400" y="304800"/>
            <a:ext cx="8305800" cy="1754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Realiza el análisis métrico de estos textos teniendo en cuenta:</a:t>
            </a:r>
          </a:p>
          <a:p>
            <a:r>
              <a:rPr lang="es-ES_tradnl" dirty="0" smtClean="0"/>
              <a:t>	a) El número de sílabas métricas de cada verso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b</a:t>
            </a:r>
            <a:r>
              <a:rPr lang="es-ES_tradnl" dirty="0" smtClean="0"/>
              <a:t>) El tipo de verso (arte mayor o arte menor) y el nombre del verso.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c</a:t>
            </a:r>
            <a:r>
              <a:rPr lang="es-ES_tradnl" dirty="0" smtClean="0"/>
              <a:t>) La clase de rima: asonante o consonante.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d</a:t>
            </a:r>
            <a:r>
              <a:rPr lang="es-ES_tradnl" dirty="0" smtClean="0"/>
              <a:t>) El esquema de la rima</a:t>
            </a:r>
          </a:p>
          <a:p>
            <a:r>
              <a:rPr lang="es-ES_tradnl" dirty="0" smtClean="0"/>
              <a:t>	e) El nombre de la estrofa.</a:t>
            </a:r>
            <a:endParaRPr lang="es-ES_tradnl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47800" y="2743200"/>
            <a:ext cx="6000750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  <a:spAutoFit/>
          </a:bodyPr>
          <a:lstStyle/>
          <a:p>
            <a:pPr algn="just"/>
            <a:r>
              <a:rPr lang="es-ES_tradnl" dirty="0">
                <a:ea typeface="Times New Roman" pitchFamily="49" charset="0"/>
                <a:cs typeface="Times New Roman" pitchFamily="49" charset="0"/>
              </a:rPr>
              <a:t>“</a:t>
            </a:r>
            <a:r>
              <a:rPr lang="es-ES_tradnl" dirty="0">
                <a:latin typeface="Comic Sans MS" pitchFamily="49" charset="0"/>
                <a:ea typeface="Times New Roman" pitchFamily="49" charset="0"/>
                <a:cs typeface="Times New Roman" pitchFamily="49" charset="0"/>
              </a:rPr>
              <a:t> </a:t>
            </a:r>
            <a:r>
              <a:rPr lang="es-ES_tradnl" dirty="0">
                <a:ea typeface="Times" pitchFamily="49" charset="0"/>
                <a:cs typeface="Times" pitchFamily="49" charset="0"/>
              </a:rPr>
              <a:t>A veces una hoja desprendida</a:t>
            </a:r>
            <a:endParaRPr lang="es-ES" dirty="0">
              <a:ea typeface="Times" pitchFamily="49" charset="0"/>
              <a:cs typeface="Times" pitchFamily="49" charset="0"/>
            </a:endParaRPr>
          </a:p>
          <a:p>
            <a:pPr algn="just"/>
            <a:r>
              <a:rPr lang="es-ES_tradnl" dirty="0">
                <a:ea typeface="Times" pitchFamily="49" charset="0"/>
                <a:cs typeface="Times" pitchFamily="49" charset="0"/>
              </a:rPr>
              <a:t>de lo alto de los árboles, un lloro</a:t>
            </a:r>
            <a:endParaRPr lang="es-ES" dirty="0">
              <a:ea typeface="Times" pitchFamily="49" charset="0"/>
              <a:cs typeface="Times" pitchFamily="49" charset="0"/>
            </a:endParaRPr>
          </a:p>
          <a:p>
            <a:pPr algn="just"/>
            <a:r>
              <a:rPr lang="es-ES_tradnl" dirty="0">
                <a:ea typeface="Times" pitchFamily="49" charset="0"/>
                <a:cs typeface="Times" pitchFamily="49" charset="0"/>
              </a:rPr>
              <a:t>de las ninfas que pasan, un sonoro</a:t>
            </a:r>
            <a:endParaRPr lang="es-ES" dirty="0">
              <a:ea typeface="Times" pitchFamily="49" charset="0"/>
              <a:cs typeface="Times" pitchFamily="49" charset="0"/>
            </a:endParaRPr>
          </a:p>
          <a:p>
            <a:pPr algn="just"/>
            <a:r>
              <a:rPr lang="es-ES_tradnl" dirty="0">
                <a:ea typeface="Times" pitchFamily="49" charset="0"/>
                <a:cs typeface="Times" pitchFamily="49" charset="0"/>
              </a:rPr>
              <a:t>trino de ruiseñor, turban mi vida.</a:t>
            </a:r>
            <a:r>
              <a:rPr lang="es-ES_tradnl" dirty="0" smtClean="0">
                <a:ea typeface="Times" pitchFamily="49" charset="0"/>
                <a:cs typeface="Times" pitchFamily="49" charset="0"/>
              </a:rPr>
              <a:t>”</a:t>
            </a:r>
            <a:r>
              <a:rPr lang="es-ES_tradnl" dirty="0" err="1" smtClean="0">
                <a:ea typeface="Times" pitchFamily="49" charset="0"/>
                <a:cs typeface="Times" pitchFamily="49" charset="0"/>
              </a:rPr>
              <a:t>mm</a:t>
            </a:r>
            <a:endParaRPr lang="es-ES_tradnl" dirty="0">
              <a:ea typeface="Times" pitchFamily="49" charset="0"/>
              <a:cs typeface="Time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3400" y="304800"/>
            <a:ext cx="8305800" cy="1754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Realiza el análisis métrico de estos textos teniendo en cuenta:</a:t>
            </a:r>
          </a:p>
          <a:p>
            <a:r>
              <a:rPr lang="es-ES_tradnl" dirty="0" smtClean="0"/>
              <a:t>	a) El número de sílabas métricas de cada verso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b</a:t>
            </a:r>
            <a:r>
              <a:rPr lang="es-ES_tradnl" dirty="0" smtClean="0"/>
              <a:t>) El tipo de verso (arte mayor o arte menor) y el nombre del verso.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c</a:t>
            </a:r>
            <a:r>
              <a:rPr lang="es-ES_tradnl" dirty="0" smtClean="0"/>
              <a:t>) La clase de rima: asonante o consonante.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d</a:t>
            </a:r>
            <a:r>
              <a:rPr lang="es-ES_tradnl" dirty="0" smtClean="0"/>
              <a:t>) El esquema de la rima</a:t>
            </a:r>
          </a:p>
          <a:p>
            <a:r>
              <a:rPr lang="es-ES_tradnl" dirty="0" smtClean="0"/>
              <a:t>	e) El nombre de la estrofa.</a:t>
            </a:r>
            <a:endParaRPr lang="es-ES_tradnl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47800" y="2743200"/>
            <a:ext cx="6000750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  <a:spAutoFit/>
          </a:bodyPr>
          <a:lstStyle/>
          <a:p>
            <a:pPr algn="just"/>
            <a:r>
              <a:rPr lang="es-ES_tradnl" dirty="0">
                <a:ea typeface="Times New Roman" pitchFamily="49" charset="0"/>
                <a:cs typeface="Times New Roman" pitchFamily="49" charset="0"/>
              </a:rPr>
              <a:t>“</a:t>
            </a:r>
            <a:r>
              <a:rPr lang="es-ES_tradnl" dirty="0">
                <a:latin typeface="Comic Sans MS" pitchFamily="49" charset="0"/>
                <a:ea typeface="Times New Roman" pitchFamily="49" charset="0"/>
                <a:cs typeface="Times New Roman" pitchFamily="49" charset="0"/>
              </a:rPr>
              <a:t> </a:t>
            </a:r>
            <a:r>
              <a:rPr lang="es-ES_tradnl" dirty="0" smtClean="0">
                <a:ea typeface="Times" pitchFamily="49" charset="0"/>
                <a:cs typeface="Times" pitchFamily="49" charset="0"/>
              </a:rPr>
              <a:t>A- ve-</a:t>
            </a:r>
            <a:r>
              <a:rPr lang="es-ES_tradnl" dirty="0" err="1" smtClean="0">
                <a:ea typeface="Times" pitchFamily="49" charset="0"/>
                <a:cs typeface="Times" pitchFamily="49" charset="0"/>
              </a:rPr>
              <a:t>ces</a:t>
            </a:r>
            <a:r>
              <a:rPr lang="es-ES_tradnl" dirty="0" smtClean="0">
                <a:ea typeface="Times" pitchFamily="49" charset="0"/>
                <a:cs typeface="Times" pitchFamily="49" charset="0"/>
              </a:rPr>
              <a:t>- u-</a:t>
            </a:r>
            <a:r>
              <a:rPr lang="es-ES_tradnl" dirty="0" err="1" smtClean="0">
                <a:ea typeface="Times" pitchFamily="49" charset="0"/>
                <a:cs typeface="Times" pitchFamily="49" charset="0"/>
              </a:rPr>
              <a:t>na</a:t>
            </a:r>
            <a:r>
              <a:rPr lang="es-ES_tradnl" dirty="0" smtClean="0">
                <a:ea typeface="Times" pitchFamily="49" charset="0"/>
                <a:cs typeface="Times" pitchFamily="49" charset="0"/>
              </a:rPr>
              <a:t>- </a:t>
            </a:r>
            <a:r>
              <a:rPr lang="es-ES_tradnl" dirty="0" err="1" smtClean="0">
                <a:ea typeface="Times" pitchFamily="49" charset="0"/>
                <a:cs typeface="Times" pitchFamily="49" charset="0"/>
              </a:rPr>
              <a:t>ho</a:t>
            </a:r>
            <a:r>
              <a:rPr lang="es-ES_tradnl" dirty="0" smtClean="0">
                <a:ea typeface="Times" pitchFamily="49" charset="0"/>
                <a:cs typeface="Times" pitchFamily="49" charset="0"/>
              </a:rPr>
              <a:t>-ja- des-</a:t>
            </a:r>
            <a:r>
              <a:rPr lang="es-ES_tradnl" dirty="0" err="1" smtClean="0">
                <a:ea typeface="Times" pitchFamily="49" charset="0"/>
                <a:cs typeface="Times" pitchFamily="49" charset="0"/>
              </a:rPr>
              <a:t>pren</a:t>
            </a:r>
            <a:r>
              <a:rPr lang="es-ES_tradnl" dirty="0" smtClean="0">
                <a:ea typeface="Times" pitchFamily="49" charset="0"/>
                <a:cs typeface="Times" pitchFamily="49" charset="0"/>
              </a:rPr>
              <a:t>-di-da 	11A</a:t>
            </a:r>
            <a:endParaRPr lang="es-ES" dirty="0" smtClean="0">
              <a:ea typeface="Times" pitchFamily="49" charset="0"/>
              <a:cs typeface="Times" pitchFamily="49" charset="0"/>
            </a:endParaRPr>
          </a:p>
          <a:p>
            <a:pPr algn="just"/>
            <a:r>
              <a:rPr lang="es-ES_tradnl" dirty="0" smtClean="0">
                <a:ea typeface="Times" pitchFamily="49" charset="0"/>
                <a:cs typeface="Times" pitchFamily="49" charset="0"/>
              </a:rPr>
              <a:t>De- lo-al-</a:t>
            </a:r>
            <a:r>
              <a:rPr lang="es-ES_tradnl" dirty="0" err="1" smtClean="0">
                <a:ea typeface="Times" pitchFamily="49" charset="0"/>
                <a:cs typeface="Times" pitchFamily="49" charset="0"/>
              </a:rPr>
              <a:t>to</a:t>
            </a:r>
            <a:r>
              <a:rPr lang="es-ES_tradnl" dirty="0" smtClean="0">
                <a:ea typeface="Times" pitchFamily="49" charset="0"/>
                <a:cs typeface="Times" pitchFamily="49" charset="0"/>
              </a:rPr>
              <a:t>- de- los- </a:t>
            </a:r>
            <a:r>
              <a:rPr lang="es-ES_tradnl" dirty="0" err="1" smtClean="0">
                <a:ea typeface="Times" pitchFamily="49" charset="0"/>
                <a:cs typeface="Times" pitchFamily="49" charset="0"/>
              </a:rPr>
              <a:t>ár</a:t>
            </a:r>
            <a:r>
              <a:rPr lang="es-ES_tradnl" dirty="0" smtClean="0">
                <a:ea typeface="Times" pitchFamily="49" charset="0"/>
                <a:cs typeface="Times" pitchFamily="49" charset="0"/>
              </a:rPr>
              <a:t>-</a:t>
            </a:r>
            <a:r>
              <a:rPr lang="es-ES_tradnl" dirty="0" err="1" smtClean="0">
                <a:ea typeface="Times" pitchFamily="49" charset="0"/>
                <a:cs typeface="Times" pitchFamily="49" charset="0"/>
              </a:rPr>
              <a:t>bo</a:t>
            </a:r>
            <a:r>
              <a:rPr lang="es-ES_tradnl" dirty="0" smtClean="0">
                <a:ea typeface="Times" pitchFamily="49" charset="0"/>
                <a:cs typeface="Times" pitchFamily="49" charset="0"/>
              </a:rPr>
              <a:t>-les-, un- </a:t>
            </a:r>
            <a:r>
              <a:rPr lang="es-ES_tradnl" dirty="0" err="1" smtClean="0">
                <a:ea typeface="Times" pitchFamily="49" charset="0"/>
                <a:cs typeface="Times" pitchFamily="49" charset="0"/>
              </a:rPr>
              <a:t>llo</a:t>
            </a:r>
            <a:r>
              <a:rPr lang="es-ES_tradnl" dirty="0" smtClean="0">
                <a:ea typeface="Times" pitchFamily="49" charset="0"/>
                <a:cs typeface="Times" pitchFamily="49" charset="0"/>
              </a:rPr>
              <a:t>-ro	11B</a:t>
            </a:r>
            <a:endParaRPr lang="es-ES" dirty="0" smtClean="0">
              <a:ea typeface="Times" pitchFamily="49" charset="0"/>
              <a:cs typeface="Times" pitchFamily="49" charset="0"/>
            </a:endParaRPr>
          </a:p>
          <a:p>
            <a:pPr algn="just"/>
            <a:r>
              <a:rPr lang="es-ES_tradnl" dirty="0" smtClean="0">
                <a:ea typeface="Times" pitchFamily="49" charset="0"/>
                <a:cs typeface="Times" pitchFamily="49" charset="0"/>
              </a:rPr>
              <a:t>De- las- </a:t>
            </a:r>
            <a:r>
              <a:rPr lang="es-ES_tradnl" dirty="0" err="1" smtClean="0">
                <a:ea typeface="Times" pitchFamily="49" charset="0"/>
                <a:cs typeface="Times" pitchFamily="49" charset="0"/>
              </a:rPr>
              <a:t>nin</a:t>
            </a:r>
            <a:r>
              <a:rPr lang="es-ES_tradnl" dirty="0" smtClean="0">
                <a:ea typeface="Times" pitchFamily="49" charset="0"/>
                <a:cs typeface="Times" pitchFamily="49" charset="0"/>
              </a:rPr>
              <a:t>-</a:t>
            </a:r>
            <a:r>
              <a:rPr lang="es-ES_tradnl" dirty="0" err="1" smtClean="0">
                <a:ea typeface="Times" pitchFamily="49" charset="0"/>
                <a:cs typeface="Times" pitchFamily="49" charset="0"/>
              </a:rPr>
              <a:t>fas</a:t>
            </a:r>
            <a:r>
              <a:rPr lang="es-ES_tradnl" dirty="0" smtClean="0">
                <a:ea typeface="Times" pitchFamily="49" charset="0"/>
                <a:cs typeface="Times" pitchFamily="49" charset="0"/>
              </a:rPr>
              <a:t>- que- </a:t>
            </a:r>
            <a:r>
              <a:rPr lang="es-ES_tradnl" dirty="0" err="1" smtClean="0">
                <a:ea typeface="Times" pitchFamily="49" charset="0"/>
                <a:cs typeface="Times" pitchFamily="49" charset="0"/>
              </a:rPr>
              <a:t>pa</a:t>
            </a:r>
            <a:r>
              <a:rPr lang="es-ES_tradnl" dirty="0" smtClean="0">
                <a:ea typeface="Times" pitchFamily="49" charset="0"/>
                <a:cs typeface="Times" pitchFamily="49" charset="0"/>
              </a:rPr>
              <a:t>-san-, un- so-no-ro    11B</a:t>
            </a:r>
            <a:endParaRPr lang="es-ES" dirty="0" smtClean="0">
              <a:ea typeface="Times" pitchFamily="49" charset="0"/>
              <a:cs typeface="Times" pitchFamily="49" charset="0"/>
            </a:endParaRPr>
          </a:p>
          <a:p>
            <a:pPr algn="just"/>
            <a:r>
              <a:rPr lang="es-ES_tradnl" dirty="0" err="1" smtClean="0">
                <a:ea typeface="Times" pitchFamily="49" charset="0"/>
                <a:cs typeface="Times" pitchFamily="49" charset="0"/>
              </a:rPr>
              <a:t>tri</a:t>
            </a:r>
            <a:r>
              <a:rPr lang="es-ES_tradnl" dirty="0" smtClean="0">
                <a:ea typeface="Times" pitchFamily="49" charset="0"/>
                <a:cs typeface="Times" pitchFamily="49" charset="0"/>
              </a:rPr>
              <a:t>-no- de- </a:t>
            </a:r>
            <a:r>
              <a:rPr lang="es-ES_tradnl" dirty="0" err="1" smtClean="0">
                <a:ea typeface="Times" pitchFamily="49" charset="0"/>
                <a:cs typeface="Times" pitchFamily="49" charset="0"/>
              </a:rPr>
              <a:t>rui</a:t>
            </a:r>
            <a:r>
              <a:rPr lang="es-ES_tradnl" dirty="0" smtClean="0">
                <a:ea typeface="Times" pitchFamily="49" charset="0"/>
                <a:cs typeface="Times" pitchFamily="49" charset="0"/>
              </a:rPr>
              <a:t>-se-</a:t>
            </a:r>
            <a:r>
              <a:rPr lang="es-ES_tradnl" dirty="0" err="1" smtClean="0">
                <a:ea typeface="Times" pitchFamily="49" charset="0"/>
                <a:cs typeface="Times" pitchFamily="49" charset="0"/>
              </a:rPr>
              <a:t>ñor</a:t>
            </a:r>
            <a:r>
              <a:rPr lang="es-ES_tradnl" dirty="0" smtClean="0">
                <a:ea typeface="Times" pitchFamily="49" charset="0"/>
                <a:cs typeface="Times" pitchFamily="49" charset="0"/>
              </a:rPr>
              <a:t>-, </a:t>
            </a:r>
            <a:r>
              <a:rPr lang="es-ES_tradnl" dirty="0" err="1" smtClean="0">
                <a:ea typeface="Times" pitchFamily="49" charset="0"/>
                <a:cs typeface="Times" pitchFamily="49" charset="0"/>
              </a:rPr>
              <a:t>tur</a:t>
            </a:r>
            <a:r>
              <a:rPr lang="es-ES_tradnl" dirty="0" smtClean="0">
                <a:ea typeface="Times" pitchFamily="49" charset="0"/>
                <a:cs typeface="Times" pitchFamily="49" charset="0"/>
              </a:rPr>
              <a:t>-</a:t>
            </a:r>
            <a:r>
              <a:rPr lang="es-ES_tradnl" dirty="0" err="1" smtClean="0">
                <a:ea typeface="Times" pitchFamily="49" charset="0"/>
                <a:cs typeface="Times" pitchFamily="49" charset="0"/>
              </a:rPr>
              <a:t>ban</a:t>
            </a:r>
            <a:r>
              <a:rPr lang="es-ES_tradnl" dirty="0" smtClean="0">
                <a:ea typeface="Times" pitchFamily="49" charset="0"/>
                <a:cs typeface="Times" pitchFamily="49" charset="0"/>
              </a:rPr>
              <a:t>- mi- </a:t>
            </a:r>
            <a:r>
              <a:rPr lang="es-ES_tradnl" dirty="0" err="1" smtClean="0">
                <a:ea typeface="Times" pitchFamily="49" charset="0"/>
                <a:cs typeface="Times" pitchFamily="49" charset="0"/>
              </a:rPr>
              <a:t>vi</a:t>
            </a:r>
            <a:r>
              <a:rPr lang="es-ES_tradnl" dirty="0" smtClean="0">
                <a:ea typeface="Times" pitchFamily="49" charset="0"/>
                <a:cs typeface="Times" pitchFamily="49" charset="0"/>
              </a:rPr>
              <a:t>-da</a:t>
            </a:r>
            <a:r>
              <a:rPr lang="es-ES_tradnl" dirty="0">
                <a:ea typeface="Times" pitchFamily="49" charset="0"/>
                <a:cs typeface="Times" pitchFamily="49" charset="0"/>
              </a:rPr>
              <a:t>.</a:t>
            </a:r>
            <a:r>
              <a:rPr lang="es-ES_tradnl" dirty="0" smtClean="0">
                <a:ea typeface="Times" pitchFamily="49" charset="0"/>
                <a:cs typeface="Times" pitchFamily="49" charset="0"/>
              </a:rPr>
              <a:t>”	 11A</a:t>
            </a:r>
            <a:endParaRPr lang="es-ES_tradnl" dirty="0">
              <a:ea typeface="Times" pitchFamily="49" charset="0"/>
              <a:cs typeface="Times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09600" y="4572000"/>
            <a:ext cx="80010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Estrofa de cuatro versos endecasílabos de arte mayor con rima consonante. El esquema de la rima ABBA corresponde a la estrofa llamada CUARTETO.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CuadroTexto"/>
          <p:cNvSpPr txBox="1">
            <a:spLocks noChangeArrowheads="1"/>
          </p:cNvSpPr>
          <p:nvPr/>
        </p:nvSpPr>
        <p:spPr bwMode="auto">
          <a:xfrm>
            <a:off x="2895600" y="2514600"/>
            <a:ext cx="3200400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dirty="0"/>
              <a:t>“¡Juventud, divino tesoro,</a:t>
            </a:r>
            <a:endParaRPr lang="es-ES" dirty="0"/>
          </a:p>
          <a:p>
            <a:r>
              <a:rPr lang="es-ES_tradnl" dirty="0"/>
              <a:t>ya te vas para no volver!</a:t>
            </a:r>
            <a:endParaRPr lang="es-ES" dirty="0"/>
          </a:p>
          <a:p>
            <a:r>
              <a:rPr lang="es-ES_tradnl" dirty="0"/>
              <a:t>Cuando quiero llorar no lloro,</a:t>
            </a:r>
            <a:endParaRPr lang="es-ES" dirty="0"/>
          </a:p>
          <a:p>
            <a:r>
              <a:rPr lang="es-ES_tradnl" dirty="0"/>
              <a:t>y a veces lloro sin querer”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533400" y="304800"/>
            <a:ext cx="8305800" cy="1754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Realiza el análisis métrico de estos textos teniendo en cuenta:</a:t>
            </a:r>
          </a:p>
          <a:p>
            <a:r>
              <a:rPr lang="es-ES_tradnl" dirty="0" smtClean="0"/>
              <a:t>	a) El número de sílabas métricas de cada verso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b</a:t>
            </a:r>
            <a:r>
              <a:rPr lang="es-ES_tradnl" dirty="0" smtClean="0"/>
              <a:t>) El tipo de verso (arte mayor o arte menor) y el nombre del verso.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c</a:t>
            </a:r>
            <a:r>
              <a:rPr lang="es-ES_tradnl" dirty="0" smtClean="0"/>
              <a:t>) La clase de rima: asonante o consonante.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d</a:t>
            </a:r>
            <a:r>
              <a:rPr lang="es-ES_tradnl" dirty="0" smtClean="0"/>
              <a:t>) El esquema de la rima</a:t>
            </a:r>
          </a:p>
          <a:p>
            <a:r>
              <a:rPr lang="es-ES_tradnl" dirty="0" smtClean="0"/>
              <a:t>	e) El nombre de la estrofa.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CuadroTexto"/>
          <p:cNvSpPr txBox="1">
            <a:spLocks noChangeArrowheads="1"/>
          </p:cNvSpPr>
          <p:nvPr/>
        </p:nvSpPr>
        <p:spPr bwMode="auto">
          <a:xfrm>
            <a:off x="1143000" y="2514600"/>
            <a:ext cx="4953000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dirty="0"/>
              <a:t>“¡</a:t>
            </a:r>
            <a:r>
              <a:rPr lang="es-ES_tradnl" dirty="0" smtClean="0"/>
              <a:t>Ju-ven-</a:t>
            </a:r>
            <a:r>
              <a:rPr lang="es-ES_tradnl" dirty="0" err="1" smtClean="0"/>
              <a:t>tud</a:t>
            </a:r>
            <a:r>
              <a:rPr lang="es-ES_tradnl" dirty="0" smtClean="0"/>
              <a:t>,-di-</a:t>
            </a:r>
            <a:r>
              <a:rPr lang="es-ES_tradnl" dirty="0" err="1" smtClean="0"/>
              <a:t>vi</a:t>
            </a:r>
            <a:r>
              <a:rPr lang="es-ES_tradnl" dirty="0" smtClean="0"/>
              <a:t>-no- te-so-ro,               9 A</a:t>
            </a:r>
            <a:endParaRPr lang="es-ES" dirty="0" smtClean="0"/>
          </a:p>
          <a:p>
            <a:r>
              <a:rPr lang="es-ES_tradnl" dirty="0" smtClean="0"/>
              <a:t>Ya- </a:t>
            </a:r>
            <a:r>
              <a:rPr lang="es-ES_tradnl" dirty="0"/>
              <a:t>te</a:t>
            </a:r>
            <a:r>
              <a:rPr lang="es-ES_tradnl" dirty="0" smtClean="0"/>
              <a:t> </a:t>
            </a:r>
            <a:r>
              <a:rPr lang="es-ES_tradnl" dirty="0" err="1" smtClean="0"/>
              <a:t>–vas</a:t>
            </a:r>
            <a:r>
              <a:rPr lang="es-ES_tradnl" dirty="0" smtClean="0"/>
              <a:t>-</a:t>
            </a:r>
            <a:r>
              <a:rPr lang="es-ES_tradnl" dirty="0" err="1" smtClean="0"/>
              <a:t>pa</a:t>
            </a:r>
            <a:r>
              <a:rPr lang="es-ES_tradnl" dirty="0" smtClean="0"/>
              <a:t>-</a:t>
            </a:r>
            <a:r>
              <a:rPr lang="es-ES_tradnl" dirty="0" err="1" smtClean="0"/>
              <a:t>ra</a:t>
            </a:r>
            <a:r>
              <a:rPr lang="es-ES_tradnl" dirty="0" smtClean="0"/>
              <a:t>- no- </a:t>
            </a:r>
            <a:r>
              <a:rPr lang="es-ES_tradnl" dirty="0" err="1" smtClean="0"/>
              <a:t>vol</a:t>
            </a:r>
            <a:r>
              <a:rPr lang="es-ES_tradnl" dirty="0" smtClean="0"/>
              <a:t>-ver!       8+1= 9 B</a:t>
            </a:r>
            <a:endParaRPr lang="es-ES" dirty="0" smtClean="0"/>
          </a:p>
          <a:p>
            <a:r>
              <a:rPr lang="es-ES_tradnl" dirty="0" smtClean="0"/>
              <a:t>Cuan-do- </a:t>
            </a:r>
            <a:r>
              <a:rPr lang="es-ES_tradnl" dirty="0" err="1" smtClean="0"/>
              <a:t>quie</a:t>
            </a:r>
            <a:r>
              <a:rPr lang="es-ES_tradnl" dirty="0" smtClean="0"/>
              <a:t>-ro- </a:t>
            </a:r>
            <a:r>
              <a:rPr lang="es-ES_tradnl" dirty="0" err="1" smtClean="0"/>
              <a:t>llo</a:t>
            </a:r>
            <a:r>
              <a:rPr lang="es-ES_tradnl" dirty="0" smtClean="0"/>
              <a:t>-</a:t>
            </a:r>
            <a:r>
              <a:rPr lang="es-ES_tradnl" dirty="0" err="1" smtClean="0"/>
              <a:t>rar</a:t>
            </a:r>
            <a:r>
              <a:rPr lang="es-ES_tradnl" dirty="0" smtClean="0"/>
              <a:t>- no- </a:t>
            </a:r>
            <a:r>
              <a:rPr lang="es-ES_tradnl" dirty="0" err="1" smtClean="0"/>
              <a:t>llo</a:t>
            </a:r>
            <a:r>
              <a:rPr lang="es-ES_tradnl" dirty="0" smtClean="0"/>
              <a:t>-ro,        9 A</a:t>
            </a:r>
            <a:endParaRPr lang="es-ES" dirty="0" smtClean="0"/>
          </a:p>
          <a:p>
            <a:r>
              <a:rPr lang="es-ES_tradnl" dirty="0"/>
              <a:t>y a</a:t>
            </a:r>
            <a:r>
              <a:rPr lang="es-ES_tradnl" dirty="0" smtClean="0"/>
              <a:t> </a:t>
            </a:r>
            <a:r>
              <a:rPr lang="es-ES_tradnl" dirty="0" err="1" smtClean="0"/>
              <a:t>–ve</a:t>
            </a:r>
            <a:r>
              <a:rPr lang="es-ES_tradnl" dirty="0" smtClean="0"/>
              <a:t>-</a:t>
            </a:r>
            <a:r>
              <a:rPr lang="es-ES_tradnl" dirty="0" err="1" smtClean="0"/>
              <a:t>ces</a:t>
            </a:r>
            <a:r>
              <a:rPr lang="es-ES_tradnl" dirty="0" smtClean="0"/>
              <a:t>- </a:t>
            </a:r>
            <a:r>
              <a:rPr lang="es-ES_tradnl" dirty="0" err="1" smtClean="0"/>
              <a:t>llo</a:t>
            </a:r>
            <a:r>
              <a:rPr lang="es-ES_tradnl" dirty="0" smtClean="0"/>
              <a:t>-ro- sin- que-</a:t>
            </a:r>
            <a:r>
              <a:rPr lang="es-ES_tradnl" dirty="0" err="1" smtClean="0"/>
              <a:t>rer</a:t>
            </a:r>
            <a:r>
              <a:rPr lang="es-ES_tradnl" dirty="0" smtClean="0"/>
              <a:t>”     8+1= 9 B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533400" y="304800"/>
            <a:ext cx="8305800" cy="1754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Realiza el análisis métrico de estos textos teniendo en cuenta:</a:t>
            </a:r>
          </a:p>
          <a:p>
            <a:r>
              <a:rPr lang="es-ES_tradnl" dirty="0" smtClean="0"/>
              <a:t>	a) El número de sílabas métricas de cada verso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b</a:t>
            </a:r>
            <a:r>
              <a:rPr lang="es-ES_tradnl" dirty="0" smtClean="0"/>
              <a:t>) El tipo de verso (arte mayor o arte menor) y el nombre del verso.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c</a:t>
            </a:r>
            <a:r>
              <a:rPr lang="es-ES_tradnl" dirty="0" smtClean="0"/>
              <a:t>) La clase de rima: asonante o consonante.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d</a:t>
            </a:r>
            <a:r>
              <a:rPr lang="es-ES_tradnl" dirty="0" smtClean="0"/>
              <a:t>) El esquema de la rima</a:t>
            </a:r>
          </a:p>
          <a:p>
            <a:r>
              <a:rPr lang="es-ES_tradnl" dirty="0" smtClean="0"/>
              <a:t>	e) El nombre de la estrofa.</a:t>
            </a:r>
            <a:endParaRPr lang="es-ES_tradnl" dirty="0"/>
          </a:p>
        </p:txBody>
      </p:sp>
      <p:sp>
        <p:nvSpPr>
          <p:cNvPr id="4" name="CuadroTexto 3"/>
          <p:cNvSpPr txBox="1"/>
          <p:nvPr/>
        </p:nvSpPr>
        <p:spPr>
          <a:xfrm>
            <a:off x="533400" y="3962400"/>
            <a:ext cx="80010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Estrofa de cuatro versos eneasílabos de arte mayor con rima consonante. El esquema de la rima ABAB corresponde a la estrofa llamada SERVENTESIO.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CuadroTexto"/>
          <p:cNvSpPr txBox="1">
            <a:spLocks noChangeArrowheads="1"/>
          </p:cNvSpPr>
          <p:nvPr/>
        </p:nvSpPr>
        <p:spPr bwMode="auto">
          <a:xfrm>
            <a:off x="1928813" y="2357439"/>
            <a:ext cx="3481387" cy="1477328"/>
          </a:xfrm>
          <a:prstGeom prst="rect">
            <a:avLst/>
          </a:prstGeom>
          <a:noFill/>
          <a:ln w="9525">
            <a:solidFill>
              <a:srgbClr val="7FD13B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dirty="0"/>
              <a:t>“Dadme licencia, Señor,</a:t>
            </a:r>
            <a:endParaRPr lang="es-ES" dirty="0"/>
          </a:p>
          <a:p>
            <a:r>
              <a:rPr lang="es-ES_tradnl" dirty="0"/>
              <a:t>para que, deshecho en llanto,</a:t>
            </a:r>
            <a:endParaRPr lang="es-ES" dirty="0"/>
          </a:p>
          <a:p>
            <a:r>
              <a:rPr lang="es-ES_tradnl" dirty="0"/>
              <a:t>pueda en vuestro rostro santo</a:t>
            </a:r>
            <a:endParaRPr lang="es-ES" dirty="0"/>
          </a:p>
          <a:p>
            <a:r>
              <a:rPr lang="es-ES_tradnl" dirty="0"/>
              <a:t>llorar lágrimas de amor.”</a:t>
            </a:r>
            <a:endParaRPr lang="es-ES" dirty="0"/>
          </a:p>
          <a:p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533400" y="304800"/>
            <a:ext cx="8305800" cy="1754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Realiza el análisis métrico de estos textos teniendo en cuenta:</a:t>
            </a:r>
          </a:p>
          <a:p>
            <a:r>
              <a:rPr lang="es-ES_tradnl" dirty="0" smtClean="0"/>
              <a:t>	a) El número de sílabas métricas de cada verso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b</a:t>
            </a:r>
            <a:r>
              <a:rPr lang="es-ES_tradnl" dirty="0" smtClean="0"/>
              <a:t>) El tipo de verso (arte mayor o arte menor) y el nombre del verso.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c</a:t>
            </a:r>
            <a:r>
              <a:rPr lang="es-ES_tradnl" dirty="0" smtClean="0"/>
              <a:t>) La clase de rima: asonante o consonante.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d</a:t>
            </a:r>
            <a:r>
              <a:rPr lang="es-ES_tradnl" dirty="0" smtClean="0"/>
              <a:t>) El esquema de la rima</a:t>
            </a:r>
          </a:p>
          <a:p>
            <a:r>
              <a:rPr lang="es-ES_tradnl" dirty="0" smtClean="0"/>
              <a:t>	e) El nombre de la estrofa.</a:t>
            </a:r>
            <a:endParaRPr lang="es-ES_tradnl" dirty="0"/>
          </a:p>
        </p:txBody>
      </p:sp>
      <p:sp>
        <p:nvSpPr>
          <p:cNvPr id="4" name="CuadroTexto 3"/>
          <p:cNvSpPr txBox="1"/>
          <p:nvPr/>
        </p:nvSpPr>
        <p:spPr>
          <a:xfrm>
            <a:off x="533400" y="3962400"/>
            <a:ext cx="80010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Estrofa de cuatro versos eneasílabos de arte mayor con rima consonante. El esquema de la rima ABAB corresponde a la estrofa llamada SERVENTESIO.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CuadroTexto"/>
          <p:cNvSpPr txBox="1">
            <a:spLocks noChangeArrowheads="1"/>
          </p:cNvSpPr>
          <p:nvPr/>
        </p:nvSpPr>
        <p:spPr bwMode="auto">
          <a:xfrm>
            <a:off x="1928813" y="2357439"/>
            <a:ext cx="6681787" cy="1477328"/>
          </a:xfrm>
          <a:prstGeom prst="rect">
            <a:avLst/>
          </a:prstGeom>
          <a:noFill/>
          <a:ln w="9525">
            <a:solidFill>
              <a:srgbClr val="7FD13B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dirty="0"/>
              <a:t>“</a:t>
            </a:r>
            <a:r>
              <a:rPr lang="es-ES_tradnl" dirty="0" smtClean="0"/>
              <a:t>Dad-me- li-</a:t>
            </a:r>
            <a:r>
              <a:rPr lang="es-ES_tradnl" dirty="0" err="1" smtClean="0"/>
              <a:t>cen</a:t>
            </a:r>
            <a:r>
              <a:rPr lang="es-ES_tradnl" dirty="0" smtClean="0"/>
              <a:t>-</a:t>
            </a:r>
            <a:r>
              <a:rPr lang="es-ES_tradnl" dirty="0" err="1" smtClean="0"/>
              <a:t>cia</a:t>
            </a:r>
            <a:r>
              <a:rPr lang="es-ES_tradnl" dirty="0" smtClean="0"/>
              <a:t>,- Se-</a:t>
            </a:r>
            <a:r>
              <a:rPr lang="es-ES_tradnl" dirty="0" err="1" smtClean="0"/>
              <a:t>ñor</a:t>
            </a:r>
            <a:r>
              <a:rPr lang="es-ES_tradnl" dirty="0" smtClean="0"/>
              <a:t>,	7+1= 8 a</a:t>
            </a:r>
            <a:endParaRPr lang="es-ES" dirty="0" smtClean="0"/>
          </a:p>
          <a:p>
            <a:r>
              <a:rPr lang="es-ES_tradnl" dirty="0" err="1" smtClean="0"/>
              <a:t>Pa</a:t>
            </a:r>
            <a:r>
              <a:rPr lang="es-ES_tradnl" dirty="0" smtClean="0"/>
              <a:t>-</a:t>
            </a:r>
            <a:r>
              <a:rPr lang="es-ES_tradnl" dirty="0" err="1" smtClean="0"/>
              <a:t>ra</a:t>
            </a:r>
            <a:r>
              <a:rPr lang="es-ES_tradnl" dirty="0" smtClean="0"/>
              <a:t>- que-, des-he-</a:t>
            </a:r>
            <a:r>
              <a:rPr lang="es-ES_tradnl" dirty="0" err="1" smtClean="0"/>
              <a:t>choen</a:t>
            </a:r>
            <a:r>
              <a:rPr lang="es-ES_tradnl" dirty="0" smtClean="0"/>
              <a:t>- </a:t>
            </a:r>
            <a:r>
              <a:rPr lang="es-ES_tradnl" dirty="0" err="1" smtClean="0"/>
              <a:t>llan</a:t>
            </a:r>
            <a:r>
              <a:rPr lang="es-ES_tradnl" dirty="0" smtClean="0"/>
              <a:t>-</a:t>
            </a:r>
            <a:r>
              <a:rPr lang="es-ES_tradnl" dirty="0" err="1" smtClean="0"/>
              <a:t>to</a:t>
            </a:r>
            <a:r>
              <a:rPr lang="es-ES_tradnl" dirty="0" smtClean="0"/>
              <a:t>,            8 </a:t>
            </a:r>
            <a:r>
              <a:rPr lang="es-ES_tradnl" dirty="0" err="1" smtClean="0"/>
              <a:t>b</a:t>
            </a:r>
            <a:endParaRPr lang="es-ES" dirty="0" smtClean="0"/>
          </a:p>
          <a:p>
            <a:r>
              <a:rPr lang="es-ES_tradnl" dirty="0" err="1" smtClean="0"/>
              <a:t>Pue</a:t>
            </a:r>
            <a:r>
              <a:rPr lang="es-ES_tradnl" dirty="0" smtClean="0"/>
              <a:t>-</a:t>
            </a:r>
            <a:r>
              <a:rPr lang="es-ES_tradnl" dirty="0" err="1" smtClean="0"/>
              <a:t>daen</a:t>
            </a:r>
            <a:r>
              <a:rPr lang="es-ES_tradnl" dirty="0" smtClean="0"/>
              <a:t>- </a:t>
            </a:r>
            <a:r>
              <a:rPr lang="es-ES_tradnl" dirty="0" err="1" smtClean="0"/>
              <a:t>vues</a:t>
            </a:r>
            <a:r>
              <a:rPr lang="es-ES_tradnl" dirty="0" smtClean="0"/>
              <a:t>-</a:t>
            </a:r>
            <a:r>
              <a:rPr lang="es-ES_tradnl" dirty="0" err="1" smtClean="0"/>
              <a:t>tro</a:t>
            </a:r>
            <a:r>
              <a:rPr lang="es-ES_tradnl" dirty="0" smtClean="0"/>
              <a:t>- </a:t>
            </a:r>
            <a:r>
              <a:rPr lang="es-ES_tradnl" dirty="0" err="1" smtClean="0"/>
              <a:t>ros</a:t>
            </a:r>
            <a:r>
              <a:rPr lang="es-ES_tradnl" dirty="0" smtClean="0"/>
              <a:t>-</a:t>
            </a:r>
            <a:r>
              <a:rPr lang="es-ES_tradnl" dirty="0" err="1" smtClean="0"/>
              <a:t>tro</a:t>
            </a:r>
            <a:r>
              <a:rPr lang="es-ES_tradnl" dirty="0" smtClean="0"/>
              <a:t>- san-</a:t>
            </a:r>
            <a:r>
              <a:rPr lang="es-ES_tradnl" dirty="0" err="1" smtClean="0"/>
              <a:t>to</a:t>
            </a:r>
            <a:r>
              <a:rPr lang="es-ES_tradnl" dirty="0" smtClean="0"/>
              <a:t>	          8 </a:t>
            </a:r>
            <a:r>
              <a:rPr lang="es-ES_tradnl" dirty="0" err="1" smtClean="0"/>
              <a:t>b</a:t>
            </a:r>
            <a:endParaRPr lang="es-ES" dirty="0" smtClean="0"/>
          </a:p>
          <a:p>
            <a:r>
              <a:rPr lang="es-ES_tradnl" dirty="0" err="1" smtClean="0"/>
              <a:t>Llo</a:t>
            </a:r>
            <a:r>
              <a:rPr lang="es-ES_tradnl" dirty="0" smtClean="0"/>
              <a:t>-</a:t>
            </a:r>
            <a:r>
              <a:rPr lang="es-ES_tradnl" dirty="0" err="1" smtClean="0"/>
              <a:t>rar</a:t>
            </a:r>
            <a:r>
              <a:rPr lang="es-ES_tradnl" dirty="0" smtClean="0"/>
              <a:t>- </a:t>
            </a:r>
            <a:r>
              <a:rPr lang="es-ES_tradnl" dirty="0" err="1" smtClean="0"/>
              <a:t>lá</a:t>
            </a:r>
            <a:r>
              <a:rPr lang="es-ES_tradnl" dirty="0" smtClean="0"/>
              <a:t>-</a:t>
            </a:r>
            <a:r>
              <a:rPr lang="es-ES_tradnl" dirty="0" err="1" smtClean="0"/>
              <a:t>gri</a:t>
            </a:r>
            <a:r>
              <a:rPr lang="es-ES_tradnl" dirty="0" smtClean="0"/>
              <a:t>-mas- </a:t>
            </a:r>
            <a:r>
              <a:rPr lang="es-ES_tradnl" dirty="0" err="1" smtClean="0"/>
              <a:t>dea</a:t>
            </a:r>
            <a:r>
              <a:rPr lang="es-ES_tradnl" dirty="0" smtClean="0"/>
              <a:t>- </a:t>
            </a:r>
            <a:r>
              <a:rPr lang="es-ES_tradnl" dirty="0" err="1" smtClean="0"/>
              <a:t>mor</a:t>
            </a:r>
            <a:r>
              <a:rPr lang="es-ES_tradnl" dirty="0"/>
              <a:t>.</a:t>
            </a:r>
            <a:r>
              <a:rPr lang="es-ES_tradnl" dirty="0" smtClean="0"/>
              <a:t>”	7+1= 8 a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533400" y="304800"/>
            <a:ext cx="8305800" cy="1754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Realiza el análisis métrico de estos textos teniendo en cuenta:</a:t>
            </a:r>
          </a:p>
          <a:p>
            <a:r>
              <a:rPr lang="es-ES_tradnl" dirty="0" smtClean="0"/>
              <a:t>	a) El número de sílabas métricas de cada verso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b</a:t>
            </a:r>
            <a:r>
              <a:rPr lang="es-ES_tradnl" dirty="0" smtClean="0"/>
              <a:t>) El tipo de verso (arte mayor o arte menor) y el nombre del verso.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c</a:t>
            </a:r>
            <a:r>
              <a:rPr lang="es-ES_tradnl" dirty="0" smtClean="0"/>
              <a:t>) La clase de rima: asonante o consonante.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d</a:t>
            </a:r>
            <a:r>
              <a:rPr lang="es-ES_tradnl" dirty="0" smtClean="0"/>
              <a:t>) El esquema de la rima</a:t>
            </a:r>
          </a:p>
          <a:p>
            <a:r>
              <a:rPr lang="es-ES_tradnl" dirty="0" smtClean="0"/>
              <a:t>	e) El nombre de la estrofa.</a:t>
            </a:r>
            <a:endParaRPr lang="es-ES_tradnl" dirty="0"/>
          </a:p>
        </p:txBody>
      </p:sp>
      <p:sp>
        <p:nvSpPr>
          <p:cNvPr id="4" name="CuadroTexto 3"/>
          <p:cNvSpPr txBox="1"/>
          <p:nvPr/>
        </p:nvSpPr>
        <p:spPr>
          <a:xfrm>
            <a:off x="533400" y="3962400"/>
            <a:ext cx="80010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Estrofa de cuatro versos octosílabos de arte menor con rima consonante. El esquema de la rima </a:t>
            </a:r>
            <a:r>
              <a:rPr lang="es-ES_tradnl" dirty="0" err="1" smtClean="0"/>
              <a:t>abba</a:t>
            </a:r>
            <a:r>
              <a:rPr lang="es-ES_tradnl" dirty="0" smtClean="0"/>
              <a:t> corresponde a la estrofa llamada REDONDILLA.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CuadroTexto"/>
          <p:cNvSpPr txBox="1">
            <a:spLocks noChangeArrowheads="1"/>
          </p:cNvSpPr>
          <p:nvPr/>
        </p:nvSpPr>
        <p:spPr bwMode="auto">
          <a:xfrm>
            <a:off x="2819400" y="2590800"/>
            <a:ext cx="2700337" cy="120032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dirty="0"/>
              <a:t>“Anoche cuando dormía</a:t>
            </a:r>
            <a:endParaRPr lang="es-ES" dirty="0"/>
          </a:p>
          <a:p>
            <a:r>
              <a:rPr lang="es-ES_tradnl" dirty="0"/>
              <a:t>soñé ¡bendita ilusión!</a:t>
            </a:r>
            <a:endParaRPr lang="es-ES" dirty="0"/>
          </a:p>
          <a:p>
            <a:r>
              <a:rPr lang="es-ES_tradnl" dirty="0"/>
              <a:t>que una fontana fluía</a:t>
            </a:r>
            <a:endParaRPr lang="es-ES" dirty="0"/>
          </a:p>
          <a:p>
            <a:r>
              <a:rPr lang="es-ES_tradnl" dirty="0"/>
              <a:t>dentro de mi corazón.”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533400" y="304800"/>
            <a:ext cx="8305800" cy="1754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Realiza el análisis métrico de estos textos teniendo en cuenta:</a:t>
            </a:r>
          </a:p>
          <a:p>
            <a:r>
              <a:rPr lang="es-ES_tradnl" dirty="0" smtClean="0"/>
              <a:t>	a) El número de sílabas métricas de cada verso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b</a:t>
            </a:r>
            <a:r>
              <a:rPr lang="es-ES_tradnl" dirty="0" smtClean="0"/>
              <a:t>) El tipo de verso (arte mayor o arte menor) y el nombre del verso.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c</a:t>
            </a:r>
            <a:r>
              <a:rPr lang="es-ES_tradnl" dirty="0" smtClean="0"/>
              <a:t>) La clase de rima: asonante o consonante.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d</a:t>
            </a:r>
            <a:r>
              <a:rPr lang="es-ES_tradnl" dirty="0" smtClean="0"/>
              <a:t>) El esquema de la rima</a:t>
            </a:r>
          </a:p>
          <a:p>
            <a:r>
              <a:rPr lang="es-ES_tradnl" dirty="0" smtClean="0"/>
              <a:t>	e) El nombre de la estrofa.</a:t>
            </a:r>
            <a:endParaRPr lang="es-ES_tradnl" dirty="0"/>
          </a:p>
        </p:txBody>
      </p:sp>
      <p:sp>
        <p:nvSpPr>
          <p:cNvPr id="4" name="CuadroTexto 3"/>
          <p:cNvSpPr txBox="1"/>
          <p:nvPr/>
        </p:nvSpPr>
        <p:spPr>
          <a:xfrm>
            <a:off x="533400" y="3962400"/>
            <a:ext cx="80010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Estrofa de cuatro versos eneasílabos de arte mayor con rima consonante. El esquema de la rima ABAB corresponde a la estrofa llamada SERVENTESIO.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CuadroTexto"/>
          <p:cNvSpPr txBox="1">
            <a:spLocks noChangeArrowheads="1"/>
          </p:cNvSpPr>
          <p:nvPr/>
        </p:nvSpPr>
        <p:spPr bwMode="auto">
          <a:xfrm>
            <a:off x="1447800" y="2590800"/>
            <a:ext cx="5486400" cy="120032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dirty="0"/>
              <a:t>“</a:t>
            </a:r>
            <a:r>
              <a:rPr lang="es-ES_tradnl" dirty="0" smtClean="0"/>
              <a:t>A-no-</a:t>
            </a:r>
            <a:r>
              <a:rPr lang="es-ES_tradnl" dirty="0" err="1" smtClean="0"/>
              <a:t>che</a:t>
            </a:r>
            <a:r>
              <a:rPr lang="es-ES_tradnl" dirty="0" smtClean="0"/>
              <a:t>- cuan-do- </a:t>
            </a:r>
            <a:r>
              <a:rPr lang="es-ES_tradnl" dirty="0" err="1" smtClean="0"/>
              <a:t>dor</a:t>
            </a:r>
            <a:r>
              <a:rPr lang="es-ES_tradnl" dirty="0" smtClean="0"/>
              <a:t>-mí-a		8 a</a:t>
            </a:r>
            <a:endParaRPr lang="es-ES" dirty="0" smtClean="0"/>
          </a:p>
          <a:p>
            <a:r>
              <a:rPr lang="es-ES_tradnl" dirty="0" smtClean="0"/>
              <a:t>So-</a:t>
            </a:r>
            <a:r>
              <a:rPr lang="es-ES_tradnl" dirty="0" err="1" smtClean="0"/>
              <a:t>ñé</a:t>
            </a:r>
            <a:r>
              <a:rPr lang="es-ES_tradnl" dirty="0" smtClean="0"/>
              <a:t>- </a:t>
            </a:r>
            <a:r>
              <a:rPr lang="es-ES_tradnl" dirty="0"/>
              <a:t>¡</a:t>
            </a:r>
            <a:r>
              <a:rPr lang="es-ES_tradnl" dirty="0" err="1" smtClean="0"/>
              <a:t>ben</a:t>
            </a:r>
            <a:r>
              <a:rPr lang="es-ES_tradnl" dirty="0" smtClean="0"/>
              <a:t>-di-tai-</a:t>
            </a:r>
            <a:r>
              <a:rPr lang="es-ES_tradnl" dirty="0" err="1" smtClean="0"/>
              <a:t>lu</a:t>
            </a:r>
            <a:r>
              <a:rPr lang="es-ES_tradnl" dirty="0" smtClean="0"/>
              <a:t>-</a:t>
            </a:r>
            <a:r>
              <a:rPr lang="es-ES_tradnl" dirty="0" err="1" smtClean="0"/>
              <a:t>sión</a:t>
            </a:r>
            <a:r>
              <a:rPr lang="es-ES_tradnl" dirty="0" smtClean="0"/>
              <a:t>!		     7+1= 8 </a:t>
            </a:r>
            <a:r>
              <a:rPr lang="es-ES_tradnl" dirty="0" err="1" smtClean="0"/>
              <a:t>b</a:t>
            </a:r>
            <a:endParaRPr lang="es-ES" dirty="0" smtClean="0"/>
          </a:p>
          <a:p>
            <a:r>
              <a:rPr lang="es-ES_tradnl" dirty="0" err="1" smtClean="0"/>
              <a:t>Queu</a:t>
            </a:r>
            <a:r>
              <a:rPr lang="es-ES_tradnl" dirty="0" smtClean="0"/>
              <a:t>-</a:t>
            </a:r>
            <a:r>
              <a:rPr lang="es-ES_tradnl" dirty="0" err="1" smtClean="0"/>
              <a:t>na</a:t>
            </a:r>
            <a:r>
              <a:rPr lang="es-ES_tradnl" dirty="0" smtClean="0"/>
              <a:t>- fon-</a:t>
            </a:r>
            <a:r>
              <a:rPr lang="es-ES_tradnl" dirty="0" err="1" smtClean="0"/>
              <a:t>ta</a:t>
            </a:r>
            <a:r>
              <a:rPr lang="es-ES_tradnl" dirty="0" smtClean="0"/>
              <a:t>-</a:t>
            </a:r>
            <a:r>
              <a:rPr lang="es-ES_tradnl" dirty="0" err="1" smtClean="0"/>
              <a:t>na</a:t>
            </a:r>
            <a:r>
              <a:rPr lang="es-ES_tradnl" dirty="0" smtClean="0"/>
              <a:t>- </a:t>
            </a:r>
            <a:r>
              <a:rPr lang="es-ES_tradnl" dirty="0" err="1" smtClean="0"/>
              <a:t>flu</a:t>
            </a:r>
            <a:r>
              <a:rPr lang="es-ES_tradnl" dirty="0" smtClean="0"/>
              <a:t>-</a:t>
            </a:r>
            <a:r>
              <a:rPr lang="es-ES_tradnl" dirty="0" err="1" smtClean="0"/>
              <a:t>í</a:t>
            </a:r>
            <a:r>
              <a:rPr lang="es-ES_tradnl" dirty="0" smtClean="0"/>
              <a:t>-a			8 a</a:t>
            </a:r>
            <a:endParaRPr lang="es-ES" dirty="0" smtClean="0"/>
          </a:p>
          <a:p>
            <a:r>
              <a:rPr lang="es-ES_tradnl" dirty="0" smtClean="0"/>
              <a:t>Den-</a:t>
            </a:r>
            <a:r>
              <a:rPr lang="es-ES_tradnl" dirty="0" err="1" smtClean="0"/>
              <a:t>tro</a:t>
            </a:r>
            <a:r>
              <a:rPr lang="es-ES_tradnl" dirty="0" smtClean="0"/>
              <a:t> </a:t>
            </a:r>
            <a:r>
              <a:rPr lang="es-ES_tradnl" dirty="0" err="1" smtClean="0"/>
              <a:t>–de</a:t>
            </a:r>
            <a:r>
              <a:rPr lang="es-ES_tradnl" dirty="0" smtClean="0"/>
              <a:t>- </a:t>
            </a:r>
            <a:r>
              <a:rPr lang="es-ES_tradnl" dirty="0"/>
              <a:t>mi</a:t>
            </a:r>
            <a:r>
              <a:rPr lang="es-ES_tradnl" dirty="0" smtClean="0"/>
              <a:t> </a:t>
            </a:r>
            <a:r>
              <a:rPr lang="es-ES_tradnl" dirty="0" err="1" smtClean="0"/>
              <a:t>–co</a:t>
            </a:r>
            <a:r>
              <a:rPr lang="es-ES_tradnl" dirty="0" smtClean="0"/>
              <a:t>-</a:t>
            </a:r>
            <a:r>
              <a:rPr lang="es-ES_tradnl" dirty="0" err="1" smtClean="0"/>
              <a:t>ra</a:t>
            </a:r>
            <a:r>
              <a:rPr lang="es-ES_tradnl" dirty="0" smtClean="0"/>
              <a:t>-</a:t>
            </a:r>
            <a:r>
              <a:rPr lang="es-ES_tradnl" dirty="0" err="1" smtClean="0"/>
              <a:t>zón</a:t>
            </a:r>
            <a:r>
              <a:rPr lang="es-ES_tradnl" dirty="0"/>
              <a:t>.</a:t>
            </a:r>
            <a:r>
              <a:rPr lang="es-ES_tradnl" dirty="0" smtClean="0"/>
              <a:t>”	      7+1= 8 </a:t>
            </a:r>
            <a:r>
              <a:rPr lang="es-ES_tradnl" dirty="0" err="1" smtClean="0"/>
              <a:t>b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533400" y="304800"/>
            <a:ext cx="8305800" cy="1754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Realiza el análisis métrico de estos textos teniendo en cuenta:</a:t>
            </a:r>
          </a:p>
          <a:p>
            <a:r>
              <a:rPr lang="es-ES_tradnl" dirty="0" smtClean="0"/>
              <a:t>	a) El número de sílabas métricas de cada verso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b</a:t>
            </a:r>
            <a:r>
              <a:rPr lang="es-ES_tradnl" dirty="0" smtClean="0"/>
              <a:t>) El tipo de verso (arte mayor o arte menor) y el nombre del verso.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c</a:t>
            </a:r>
            <a:r>
              <a:rPr lang="es-ES_tradnl" dirty="0" smtClean="0"/>
              <a:t>) La clase de rima: asonante o consonante.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d</a:t>
            </a:r>
            <a:r>
              <a:rPr lang="es-ES_tradnl" dirty="0" smtClean="0"/>
              <a:t>) El esquema de la rima</a:t>
            </a:r>
          </a:p>
          <a:p>
            <a:r>
              <a:rPr lang="es-ES_tradnl" dirty="0" smtClean="0"/>
              <a:t>	e) El nombre de la estrofa.</a:t>
            </a:r>
            <a:endParaRPr lang="es-ES_tradnl" dirty="0"/>
          </a:p>
        </p:txBody>
      </p:sp>
      <p:sp>
        <p:nvSpPr>
          <p:cNvPr id="4" name="CuadroTexto 3"/>
          <p:cNvSpPr txBox="1"/>
          <p:nvPr/>
        </p:nvSpPr>
        <p:spPr>
          <a:xfrm>
            <a:off x="533400" y="3962400"/>
            <a:ext cx="80010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Estrofa de cuatro versos octosílabos de arte menor con rima consonante. El esquema de la rima </a:t>
            </a:r>
            <a:r>
              <a:rPr lang="es-ES_tradnl" dirty="0" err="1" smtClean="0"/>
              <a:t>abab</a:t>
            </a:r>
            <a:r>
              <a:rPr lang="es-ES_tradnl" dirty="0" smtClean="0"/>
              <a:t> corresponde a la estrofa llamada CUARTETA.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3400" y="304800"/>
            <a:ext cx="8305800" cy="1754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Realiza el análisis métrico de estos textos teniendo en cuenta:</a:t>
            </a:r>
          </a:p>
          <a:p>
            <a:r>
              <a:rPr lang="es-ES_tradnl" dirty="0" smtClean="0"/>
              <a:t>	a) El número de sílabas métricas de cada verso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b</a:t>
            </a:r>
            <a:r>
              <a:rPr lang="es-ES_tradnl" dirty="0" smtClean="0"/>
              <a:t>) El tipo de verso (arte mayor o arte menor) y el nombre del verso.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c</a:t>
            </a:r>
            <a:r>
              <a:rPr lang="es-ES_tradnl" dirty="0" smtClean="0"/>
              <a:t>) La clase de rima: asonante o consonante.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d</a:t>
            </a:r>
            <a:r>
              <a:rPr lang="es-ES_tradnl" dirty="0" smtClean="0"/>
              <a:t>) El esquema de la rima</a:t>
            </a:r>
          </a:p>
          <a:p>
            <a:r>
              <a:rPr lang="es-ES_tradnl" dirty="0" smtClean="0"/>
              <a:t>	e) El nombre de la estrofa.</a:t>
            </a:r>
            <a:endParaRPr lang="es-ES_tradnl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85875" y="2357438"/>
            <a:ext cx="6929438" cy="1323975"/>
          </a:xfrm>
          <a:prstGeom prst="rect">
            <a:avLst/>
          </a:prstGeom>
          <a:noFill/>
          <a:ln w="9525">
            <a:solidFill>
              <a:srgbClr val="7FD13B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just"/>
            <a:r>
              <a:rPr lang="es-ES_tradnl" sz="2000" dirty="0">
                <a:latin typeface="+mj-lt"/>
                <a:ea typeface="Times New Roman" pitchFamily="49" charset="0"/>
                <a:cs typeface="Times New Roman" pitchFamily="49" charset="0"/>
              </a:rPr>
              <a:t>Búscate mensajera    de esa de negras patas,</a:t>
            </a:r>
            <a:endParaRPr lang="es-ES" sz="2000" dirty="0">
              <a:latin typeface="+mj-lt"/>
            </a:endParaRPr>
          </a:p>
          <a:p>
            <a:pPr algn="just"/>
            <a:r>
              <a:rPr lang="es-ES_tradnl" sz="2000" dirty="0">
                <a:latin typeface="+mj-lt"/>
                <a:ea typeface="Times New Roman" pitchFamily="49" charset="0"/>
                <a:cs typeface="Times New Roman" pitchFamily="49" charset="0"/>
              </a:rPr>
              <a:t>que están siempre con frailes,    con monjas y beatas;</a:t>
            </a:r>
            <a:endParaRPr lang="es-ES" sz="2000" dirty="0">
              <a:latin typeface="+mj-lt"/>
            </a:endParaRPr>
          </a:p>
          <a:p>
            <a:pPr algn="just"/>
            <a:r>
              <a:rPr lang="es-ES_tradnl" sz="2000" dirty="0">
                <a:latin typeface="+mj-lt"/>
                <a:ea typeface="Times New Roman" pitchFamily="49" charset="0"/>
                <a:cs typeface="Times New Roman" pitchFamily="49" charset="0"/>
              </a:rPr>
              <a:t>son grandes andariegas,   se ganan las zapatas,</a:t>
            </a:r>
            <a:endParaRPr lang="es-ES" sz="2000" dirty="0">
              <a:latin typeface="+mj-lt"/>
            </a:endParaRPr>
          </a:p>
          <a:p>
            <a:pPr algn="just"/>
            <a:r>
              <a:rPr lang="es-ES_tradnl" sz="2000" dirty="0">
                <a:latin typeface="+mj-lt"/>
                <a:ea typeface="Times New Roman" pitchFamily="49" charset="0"/>
                <a:cs typeface="Times New Roman" pitchFamily="49" charset="0"/>
              </a:rPr>
              <a:t>esas trotaconventos   hacen muy malas tratas.</a:t>
            </a:r>
            <a:endParaRPr lang="es-ES_tradnl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371600" y="792163"/>
            <a:ext cx="71628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just"/>
            <a:r>
              <a:rPr lang="es-ES_tradnl" sz="2000" b="1">
                <a:solidFill>
                  <a:schemeClr val="accent1"/>
                </a:solidFill>
                <a:latin typeface="Arial" pitchFamily="49" charset="0"/>
              </a:rPr>
              <a:t>"Un soneto me manda hacer Violante, 		11 A</a:t>
            </a:r>
          </a:p>
          <a:p>
            <a:pPr algn="just"/>
            <a:r>
              <a:rPr lang="es-ES_tradnl" sz="2000" b="1">
                <a:solidFill>
                  <a:srgbClr val="0066CC"/>
                </a:solidFill>
                <a:latin typeface="Arial" pitchFamily="49" charset="0"/>
              </a:rPr>
              <a:t>que en mi vida me he visto en tal aprieto;	 	11 B</a:t>
            </a:r>
          </a:p>
          <a:p>
            <a:pPr algn="just"/>
            <a:r>
              <a:rPr lang="es-ES_tradnl" sz="2000" b="1">
                <a:solidFill>
                  <a:srgbClr val="0066CC"/>
                </a:solidFill>
                <a:latin typeface="Arial" pitchFamily="49" charset="0"/>
              </a:rPr>
              <a:t>catorce versos dicen que es soneto; 			11 B</a:t>
            </a:r>
          </a:p>
          <a:p>
            <a:pPr algn="just"/>
            <a:r>
              <a:rPr lang="es-ES_tradnl" sz="2000" b="1">
                <a:solidFill>
                  <a:schemeClr val="accent1"/>
                </a:solidFill>
                <a:latin typeface="Arial" pitchFamily="49" charset="0"/>
              </a:rPr>
              <a:t>burla burlando, van los tres delante. 			11 A</a:t>
            </a:r>
          </a:p>
          <a:p>
            <a:pPr algn="just"/>
            <a:endParaRPr lang="es-ES_tradnl" sz="2000" b="1">
              <a:latin typeface="Arial" pitchFamily="49" charset="0"/>
            </a:endParaRPr>
          </a:p>
          <a:p>
            <a:pPr algn="just"/>
            <a:r>
              <a:rPr lang="es-ES_tradnl" sz="2000" b="1">
                <a:solidFill>
                  <a:schemeClr val="accent1"/>
                </a:solidFill>
                <a:latin typeface="Arial" pitchFamily="49" charset="0"/>
              </a:rPr>
              <a:t>Yo pensé que no hallara consonante.		 	11 A</a:t>
            </a:r>
          </a:p>
          <a:p>
            <a:pPr algn="just"/>
            <a:r>
              <a:rPr lang="es-ES_tradnl" sz="2000" b="1">
                <a:solidFill>
                  <a:srgbClr val="0066CC"/>
                </a:solidFill>
                <a:latin typeface="Arial" pitchFamily="49" charset="0"/>
              </a:rPr>
              <a:t>Y estoy en la mitad de otro cuarteto; 			11 B</a:t>
            </a:r>
          </a:p>
          <a:p>
            <a:pPr algn="just"/>
            <a:r>
              <a:rPr lang="es-ES_tradnl" sz="2000" b="1">
                <a:solidFill>
                  <a:srgbClr val="0066CC"/>
                </a:solidFill>
                <a:latin typeface="Arial" pitchFamily="49" charset="0"/>
              </a:rPr>
              <a:t>mas si me veo en el primer terceto, 			11 B</a:t>
            </a:r>
          </a:p>
          <a:p>
            <a:pPr algn="just"/>
            <a:r>
              <a:rPr lang="es-ES_tradnl" sz="2000" b="1">
                <a:solidFill>
                  <a:schemeClr val="accent1"/>
                </a:solidFill>
                <a:latin typeface="Arial" pitchFamily="49" charset="0"/>
              </a:rPr>
              <a:t>no hay cosa en los cuartetos que me espante. 	11 A</a:t>
            </a:r>
          </a:p>
          <a:p>
            <a:pPr algn="just"/>
            <a:endParaRPr lang="es-ES_tradnl" sz="2000" b="1">
              <a:solidFill>
                <a:schemeClr val="accent1"/>
              </a:solidFill>
              <a:latin typeface="Arial" pitchFamily="49" charset="0"/>
            </a:endParaRPr>
          </a:p>
          <a:p>
            <a:pPr algn="just"/>
            <a:r>
              <a:rPr lang="es-ES_tradnl" sz="2000" b="1">
                <a:solidFill>
                  <a:srgbClr val="339900"/>
                </a:solidFill>
                <a:latin typeface="Arial" pitchFamily="49" charset="0"/>
              </a:rPr>
              <a:t>Por el primer terceto voy entrando  			11 C</a:t>
            </a:r>
          </a:p>
          <a:p>
            <a:pPr algn="just"/>
            <a:r>
              <a:rPr lang="es-ES_tradnl" sz="2000" b="1">
                <a:solidFill>
                  <a:schemeClr val="hlink"/>
                </a:solidFill>
                <a:latin typeface="Arial" pitchFamily="49" charset="0"/>
              </a:rPr>
              <a:t>y aun parece que entré con pie derecho, 		11 D</a:t>
            </a:r>
          </a:p>
          <a:p>
            <a:r>
              <a:rPr lang="es-ES_tradnl" sz="2000" b="1">
                <a:solidFill>
                  <a:srgbClr val="339900"/>
                </a:solidFill>
                <a:latin typeface="Arial" pitchFamily="49" charset="0"/>
              </a:rPr>
              <a:t>pues fin con este verso le estoy dando. 		11 C</a:t>
            </a:r>
          </a:p>
          <a:p>
            <a:endParaRPr lang="es-ES_tradnl" sz="2000" b="1">
              <a:latin typeface="Arial" pitchFamily="49" charset="0"/>
            </a:endParaRPr>
          </a:p>
          <a:p>
            <a:r>
              <a:rPr lang="es-ES_tradnl" sz="2000" b="1">
                <a:solidFill>
                  <a:schemeClr val="hlink"/>
                </a:solidFill>
                <a:latin typeface="Arial" pitchFamily="49" charset="0"/>
              </a:rPr>
              <a:t>Ya estoy en el segundo y aun sospecho		11 D</a:t>
            </a:r>
          </a:p>
          <a:p>
            <a:r>
              <a:rPr lang="es-ES_tradnl" sz="2000" b="1">
                <a:solidFill>
                  <a:srgbClr val="339900"/>
                </a:solidFill>
                <a:latin typeface="Arial" pitchFamily="49" charset="0"/>
              </a:rPr>
              <a:t>que estoy los trece versos acabando:			11 C</a:t>
            </a:r>
            <a:endParaRPr lang="es-ES_tradnl" sz="2000" b="1">
              <a:latin typeface="Arial" pitchFamily="49" charset="0"/>
            </a:endParaRPr>
          </a:p>
          <a:p>
            <a:r>
              <a:rPr lang="es-ES_tradnl" sz="2000" b="1">
                <a:solidFill>
                  <a:schemeClr val="hlink"/>
                </a:solidFill>
                <a:latin typeface="Arial" pitchFamily="49" charset="0"/>
              </a:rPr>
              <a:t>Contar si son catorce y está hecho. 			11 D</a:t>
            </a:r>
            <a:endParaRPr lang="es-ES_tradnl">
              <a:latin typeface="Comic Sans M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3400" y="304800"/>
            <a:ext cx="8305800" cy="1754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Realiza el análisis métrico de estos textos teniendo en cuenta:</a:t>
            </a:r>
          </a:p>
          <a:p>
            <a:r>
              <a:rPr lang="es-ES_tradnl" dirty="0" smtClean="0"/>
              <a:t>	a) El número de sílabas métricas de cada verso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b</a:t>
            </a:r>
            <a:r>
              <a:rPr lang="es-ES_tradnl" dirty="0" smtClean="0"/>
              <a:t>) El tipo de verso (arte mayor o arte menor) y el nombre del verso.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c</a:t>
            </a:r>
            <a:r>
              <a:rPr lang="es-ES_tradnl" dirty="0" smtClean="0"/>
              <a:t>) La clase de rima: asonante o consonante.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d</a:t>
            </a:r>
            <a:r>
              <a:rPr lang="es-ES_tradnl" dirty="0" smtClean="0"/>
              <a:t>) El esquema de la rima</a:t>
            </a:r>
          </a:p>
          <a:p>
            <a:r>
              <a:rPr lang="es-ES_tradnl" dirty="0" smtClean="0"/>
              <a:t>	e) El nombre de la estrofa.</a:t>
            </a:r>
            <a:endParaRPr lang="es-ES_tradnl" dirty="0"/>
          </a:p>
        </p:txBody>
      </p:sp>
      <p:sp>
        <p:nvSpPr>
          <p:cNvPr id="4" name="CuadroTexto 3"/>
          <p:cNvSpPr txBox="1"/>
          <p:nvPr/>
        </p:nvSpPr>
        <p:spPr>
          <a:xfrm>
            <a:off x="533400" y="3962400"/>
            <a:ext cx="80010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_tradnl" dirty="0" smtClean="0"/>
              <a:t>Estrofa de cuatro versos alejandrinos de arte menor con rima consonante. El esquema de la rima AAAA corresponde a la estrofa llamada CUADERNA VÍA.</a:t>
            </a:r>
            <a:endParaRPr lang="es-ES_tradnl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" y="2357706"/>
            <a:ext cx="8839200" cy="1323439"/>
          </a:xfrm>
          <a:prstGeom prst="rect">
            <a:avLst/>
          </a:prstGeom>
          <a:noFill/>
          <a:ln w="9525">
            <a:solidFill>
              <a:srgbClr val="7FD13B"/>
            </a:solidFill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just"/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Bús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ca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-te-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men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sa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-je-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ra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  //  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dee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sas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 de- 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ne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-gras- 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pa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tas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,	                7+7=14 A</a:t>
            </a:r>
            <a:endParaRPr lang="es-ES" sz="2000" dirty="0" smtClean="0">
              <a:latin typeface="+mj-lt"/>
            </a:endParaRPr>
          </a:p>
          <a:p>
            <a:pPr algn="just"/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Quees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tán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 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–siem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pre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 con- 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frai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-les, //  con- 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mon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jas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 y- be-a-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tas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;     </a:t>
            </a:r>
            <a:r>
              <a:rPr lang="es-ES_tradnl" sz="2000" dirty="0" smtClean="0">
                <a:ea typeface="Times New Roman" pitchFamily="49" charset="0"/>
                <a:cs typeface="Times New Roman" pitchFamily="49" charset="0"/>
              </a:rPr>
              <a:t>7+7=14 A</a:t>
            </a:r>
            <a:endParaRPr lang="es-ES" sz="2000" dirty="0" smtClean="0">
              <a:latin typeface="+mj-lt"/>
            </a:endParaRPr>
          </a:p>
          <a:p>
            <a:pPr algn="just"/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Son- gran-des- 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an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-da-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rie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-gas, //   se- 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ga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nan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 las- za-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pa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tas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,</a:t>
            </a:r>
            <a:r>
              <a:rPr lang="es-ES_tradnl" sz="2000" dirty="0" smtClean="0">
                <a:ea typeface="Times New Roman" pitchFamily="49" charset="0"/>
                <a:cs typeface="Times New Roman" pitchFamily="49" charset="0"/>
              </a:rPr>
              <a:t>           7+7=14 A</a:t>
            </a:r>
            <a:endParaRPr lang="es-ES" sz="2000" dirty="0" smtClean="0">
              <a:latin typeface="+mj-lt"/>
            </a:endParaRPr>
          </a:p>
          <a:p>
            <a:pPr algn="just"/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E-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sas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 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tro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ta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-con-ven-tos //  ha-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cen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 muy- 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ma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-las- 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tra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- </a:t>
            </a:r>
            <a:r>
              <a:rPr lang="es-ES_tradnl" sz="2000" dirty="0" err="1" smtClean="0">
                <a:latin typeface="+mj-lt"/>
                <a:ea typeface="Times New Roman" pitchFamily="49" charset="0"/>
                <a:cs typeface="Times New Roman" pitchFamily="49" charset="0"/>
              </a:rPr>
              <a:t>tas</a:t>
            </a:r>
            <a:r>
              <a:rPr lang="es-ES_tradnl" sz="2000" dirty="0" smtClean="0">
                <a:latin typeface="+mj-lt"/>
                <a:ea typeface="Times New Roman" pitchFamily="49" charset="0"/>
                <a:cs typeface="Times New Roman" pitchFamily="49" charset="0"/>
              </a:rPr>
              <a:t>.</a:t>
            </a:r>
            <a:r>
              <a:rPr lang="es-ES_tradnl" sz="2000" dirty="0" smtClean="0">
                <a:ea typeface="Times New Roman" pitchFamily="49" charset="0"/>
                <a:cs typeface="Times New Roman" pitchFamily="49" charset="0"/>
              </a:rPr>
              <a:t>               7+7=14 A</a:t>
            </a:r>
            <a:endParaRPr lang="es-ES_tradnl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3400" y="304800"/>
            <a:ext cx="8305800" cy="1754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Realiza el análisis métrico de estos textos teniendo en cuenta:</a:t>
            </a:r>
          </a:p>
          <a:p>
            <a:r>
              <a:rPr lang="es-ES_tradnl" dirty="0" smtClean="0"/>
              <a:t>	a) El número de sílabas métricas de cada verso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b</a:t>
            </a:r>
            <a:r>
              <a:rPr lang="es-ES_tradnl" dirty="0" smtClean="0"/>
              <a:t>) El tipo de verso (arte mayor o arte menor) y el nombre del verso.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c</a:t>
            </a:r>
            <a:r>
              <a:rPr lang="es-ES_tradnl" dirty="0" smtClean="0"/>
              <a:t>) La clase de rima: asonante o consonante.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d</a:t>
            </a:r>
            <a:r>
              <a:rPr lang="es-ES_tradnl" dirty="0" smtClean="0"/>
              <a:t>) El esquema de la rima</a:t>
            </a:r>
          </a:p>
          <a:p>
            <a:r>
              <a:rPr lang="es-ES_tradnl" dirty="0" smtClean="0"/>
              <a:t>	e) El nombre de la estrofa.</a:t>
            </a:r>
            <a:endParaRPr lang="es-ES_tradnl" dirty="0"/>
          </a:p>
        </p:txBody>
      </p:sp>
      <p:sp>
        <p:nvSpPr>
          <p:cNvPr id="6" name="1 CuadroTexto"/>
          <p:cNvSpPr txBox="1">
            <a:spLocks noChangeArrowheads="1"/>
          </p:cNvSpPr>
          <p:nvPr/>
        </p:nvSpPr>
        <p:spPr bwMode="auto">
          <a:xfrm>
            <a:off x="2590800" y="2743200"/>
            <a:ext cx="3543300" cy="1754327"/>
          </a:xfrm>
          <a:prstGeom prst="rect">
            <a:avLst/>
          </a:prstGeom>
          <a:noFill/>
          <a:ln w="9525">
            <a:solidFill>
              <a:srgbClr val="7FD13B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dirty="0"/>
              <a:t>Recuerde el alma dormida,</a:t>
            </a:r>
            <a:endParaRPr lang="es-ES" dirty="0"/>
          </a:p>
          <a:p>
            <a:r>
              <a:rPr lang="es-ES_tradnl" dirty="0"/>
              <a:t>avive el seso e despierte,</a:t>
            </a:r>
            <a:endParaRPr lang="es-ES" dirty="0"/>
          </a:p>
          <a:p>
            <a:r>
              <a:rPr lang="es-ES_tradnl" dirty="0"/>
              <a:t>contemplando,</a:t>
            </a:r>
            <a:endParaRPr lang="es-ES" dirty="0"/>
          </a:p>
          <a:p>
            <a:r>
              <a:rPr lang="es-ES_tradnl" dirty="0"/>
              <a:t>cómo se pasa la vida,</a:t>
            </a:r>
            <a:endParaRPr lang="es-ES" dirty="0"/>
          </a:p>
          <a:p>
            <a:r>
              <a:rPr lang="es-ES_tradnl" dirty="0"/>
              <a:t>cómo se viene la muerte,</a:t>
            </a:r>
            <a:endParaRPr lang="es-ES" dirty="0"/>
          </a:p>
          <a:p>
            <a:r>
              <a:rPr lang="es-ES_tradnl" dirty="0"/>
              <a:t>tan callando</a:t>
            </a:r>
            <a:r>
              <a:rPr lang="es-ES_tradnl" dirty="0" smtClean="0"/>
              <a:t>.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3400" y="304800"/>
            <a:ext cx="8305800" cy="1754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Realiza el análisis métrico de estos textos teniendo en cuenta:</a:t>
            </a:r>
          </a:p>
          <a:p>
            <a:r>
              <a:rPr lang="es-ES_tradnl" dirty="0" smtClean="0"/>
              <a:t>	a) El número de sílabas métricas de cada verso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b</a:t>
            </a:r>
            <a:r>
              <a:rPr lang="es-ES_tradnl" dirty="0" smtClean="0"/>
              <a:t>) El tipo de verso (arte mayor o arte menor) y el nombre del verso.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c</a:t>
            </a:r>
            <a:r>
              <a:rPr lang="es-ES_tradnl" dirty="0" smtClean="0"/>
              <a:t>) La clase de rima: asonante o consonante.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d</a:t>
            </a:r>
            <a:r>
              <a:rPr lang="es-ES_tradnl" dirty="0" smtClean="0"/>
              <a:t>) El esquema de la rima</a:t>
            </a:r>
          </a:p>
          <a:p>
            <a:r>
              <a:rPr lang="es-ES_tradnl" dirty="0" smtClean="0"/>
              <a:t>	e) El nombre de la estrofa.</a:t>
            </a:r>
            <a:endParaRPr lang="es-ES_tradnl" dirty="0"/>
          </a:p>
        </p:txBody>
      </p:sp>
      <p:sp>
        <p:nvSpPr>
          <p:cNvPr id="4" name="CuadroTexto 3"/>
          <p:cNvSpPr txBox="1"/>
          <p:nvPr/>
        </p:nvSpPr>
        <p:spPr>
          <a:xfrm>
            <a:off x="533400" y="4419600"/>
            <a:ext cx="80010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_tradnl" dirty="0" smtClean="0"/>
              <a:t>Estrofa de seis versos de arte menor con rima consonante. El esquema de la rima 8 a 8b 4 </a:t>
            </a:r>
            <a:r>
              <a:rPr lang="es-ES_tradnl" dirty="0" err="1" smtClean="0"/>
              <a:t>c</a:t>
            </a:r>
            <a:r>
              <a:rPr lang="es-ES_tradnl" dirty="0" smtClean="0"/>
              <a:t> 8 a 8b 4c corresponde a la estrofa llamada COPLA DE PIE QUEBRADO o COPLA MANRIQUEÑA..</a:t>
            </a:r>
            <a:endParaRPr lang="es-ES_tradnl" dirty="0"/>
          </a:p>
        </p:txBody>
      </p:sp>
      <p:sp>
        <p:nvSpPr>
          <p:cNvPr id="6" name="1 CuadroTexto"/>
          <p:cNvSpPr txBox="1">
            <a:spLocks noChangeArrowheads="1"/>
          </p:cNvSpPr>
          <p:nvPr/>
        </p:nvSpPr>
        <p:spPr bwMode="auto">
          <a:xfrm>
            <a:off x="1524000" y="2133600"/>
            <a:ext cx="5715000" cy="1754327"/>
          </a:xfrm>
          <a:prstGeom prst="rect">
            <a:avLst/>
          </a:prstGeom>
          <a:noFill/>
          <a:ln w="9525">
            <a:solidFill>
              <a:srgbClr val="7FD13B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dirty="0" smtClean="0"/>
              <a:t>Re-</a:t>
            </a:r>
            <a:r>
              <a:rPr lang="es-ES_tradnl" dirty="0" err="1" smtClean="0"/>
              <a:t>cuer</a:t>
            </a:r>
            <a:r>
              <a:rPr lang="es-ES_tradnl" dirty="0" smtClean="0"/>
              <a:t>-</a:t>
            </a:r>
            <a:r>
              <a:rPr lang="es-ES_tradnl" dirty="0" err="1" smtClean="0"/>
              <a:t>deel</a:t>
            </a:r>
            <a:r>
              <a:rPr lang="es-ES_tradnl" dirty="0" smtClean="0"/>
              <a:t>- al-</a:t>
            </a:r>
            <a:r>
              <a:rPr lang="es-ES_tradnl" dirty="0" err="1" smtClean="0"/>
              <a:t>ma</a:t>
            </a:r>
            <a:r>
              <a:rPr lang="es-ES_tradnl" dirty="0" smtClean="0"/>
              <a:t>- </a:t>
            </a:r>
            <a:r>
              <a:rPr lang="es-ES_tradnl" dirty="0" err="1" smtClean="0"/>
              <a:t>dor</a:t>
            </a:r>
            <a:r>
              <a:rPr lang="es-ES_tradnl" dirty="0" smtClean="0"/>
              <a:t>-mi-da,		8 a</a:t>
            </a:r>
            <a:endParaRPr lang="es-ES" dirty="0" smtClean="0"/>
          </a:p>
          <a:p>
            <a:r>
              <a:rPr lang="es-ES_tradnl" dirty="0" smtClean="0"/>
              <a:t>A-</a:t>
            </a:r>
            <a:r>
              <a:rPr lang="es-ES_tradnl" dirty="0" err="1" smtClean="0"/>
              <a:t>vi</a:t>
            </a:r>
            <a:r>
              <a:rPr lang="es-ES_tradnl" dirty="0" smtClean="0"/>
              <a:t>-</a:t>
            </a:r>
            <a:r>
              <a:rPr lang="es-ES_tradnl" dirty="0" err="1" smtClean="0"/>
              <a:t>veel</a:t>
            </a:r>
            <a:r>
              <a:rPr lang="es-ES_tradnl" dirty="0" smtClean="0"/>
              <a:t>- se-</a:t>
            </a:r>
            <a:r>
              <a:rPr lang="es-ES_tradnl" dirty="0" err="1" smtClean="0"/>
              <a:t>soe</a:t>
            </a:r>
            <a:r>
              <a:rPr lang="es-ES_tradnl" dirty="0" smtClean="0"/>
              <a:t>- des-</a:t>
            </a:r>
            <a:r>
              <a:rPr lang="es-ES_tradnl" dirty="0" err="1" smtClean="0"/>
              <a:t>pier</a:t>
            </a:r>
            <a:r>
              <a:rPr lang="es-ES_tradnl" dirty="0" smtClean="0"/>
              <a:t>-te,		8 </a:t>
            </a:r>
            <a:r>
              <a:rPr lang="es-ES_tradnl" dirty="0" err="1" smtClean="0"/>
              <a:t>b</a:t>
            </a:r>
            <a:endParaRPr lang="es-ES" dirty="0" smtClean="0"/>
          </a:p>
          <a:p>
            <a:r>
              <a:rPr lang="es-ES_tradnl" dirty="0" smtClean="0"/>
              <a:t>Con-</a:t>
            </a:r>
            <a:r>
              <a:rPr lang="es-ES_tradnl" dirty="0" err="1" smtClean="0"/>
              <a:t>tem</a:t>
            </a:r>
            <a:r>
              <a:rPr lang="es-ES_tradnl" dirty="0" smtClean="0"/>
              <a:t>-plan-do,				4 </a:t>
            </a:r>
            <a:r>
              <a:rPr lang="es-ES_tradnl" dirty="0" err="1" smtClean="0"/>
              <a:t>c</a:t>
            </a:r>
            <a:endParaRPr lang="es-ES" dirty="0" smtClean="0"/>
          </a:p>
          <a:p>
            <a:r>
              <a:rPr lang="es-ES_tradnl" dirty="0" err="1" smtClean="0"/>
              <a:t>Có</a:t>
            </a:r>
            <a:r>
              <a:rPr lang="es-ES_tradnl" dirty="0" smtClean="0"/>
              <a:t>-</a:t>
            </a:r>
            <a:r>
              <a:rPr lang="es-ES_tradnl" dirty="0" err="1" smtClean="0"/>
              <a:t>mo</a:t>
            </a:r>
            <a:r>
              <a:rPr lang="es-ES_tradnl" dirty="0" smtClean="0"/>
              <a:t>- se- </a:t>
            </a:r>
            <a:r>
              <a:rPr lang="es-ES_tradnl" dirty="0" err="1" smtClean="0"/>
              <a:t>pa</a:t>
            </a:r>
            <a:r>
              <a:rPr lang="es-ES_tradnl" dirty="0" smtClean="0"/>
              <a:t>-</a:t>
            </a:r>
            <a:r>
              <a:rPr lang="es-ES_tradnl" dirty="0" err="1" smtClean="0"/>
              <a:t>sa</a:t>
            </a:r>
            <a:r>
              <a:rPr lang="es-ES_tradnl" dirty="0" smtClean="0"/>
              <a:t>- la- </a:t>
            </a:r>
            <a:r>
              <a:rPr lang="es-ES_tradnl" dirty="0" err="1" smtClean="0"/>
              <a:t>vi</a:t>
            </a:r>
            <a:r>
              <a:rPr lang="es-ES_tradnl" dirty="0" smtClean="0"/>
              <a:t>-da,		8 a</a:t>
            </a:r>
            <a:endParaRPr lang="es-ES" dirty="0" smtClean="0"/>
          </a:p>
          <a:p>
            <a:r>
              <a:rPr lang="es-ES_tradnl" dirty="0" err="1" smtClean="0"/>
              <a:t>Có</a:t>
            </a:r>
            <a:r>
              <a:rPr lang="es-ES_tradnl" dirty="0" smtClean="0"/>
              <a:t>-</a:t>
            </a:r>
            <a:r>
              <a:rPr lang="es-ES_tradnl" dirty="0" err="1" smtClean="0"/>
              <a:t>mo</a:t>
            </a:r>
            <a:r>
              <a:rPr lang="es-ES_tradnl" dirty="0" smtClean="0"/>
              <a:t>- se- </a:t>
            </a:r>
            <a:r>
              <a:rPr lang="es-ES_tradnl" dirty="0" err="1" smtClean="0"/>
              <a:t>vie</a:t>
            </a:r>
            <a:r>
              <a:rPr lang="es-ES_tradnl" dirty="0" smtClean="0"/>
              <a:t>-</a:t>
            </a:r>
            <a:r>
              <a:rPr lang="es-ES_tradnl" dirty="0" err="1" smtClean="0"/>
              <a:t>ne</a:t>
            </a:r>
            <a:r>
              <a:rPr lang="es-ES_tradnl" dirty="0" smtClean="0"/>
              <a:t>- la- </a:t>
            </a:r>
            <a:r>
              <a:rPr lang="es-ES_tradnl" dirty="0" err="1" smtClean="0"/>
              <a:t>muer</a:t>
            </a:r>
            <a:r>
              <a:rPr lang="es-ES_tradnl" dirty="0" smtClean="0"/>
              <a:t>-te,		8 </a:t>
            </a:r>
            <a:r>
              <a:rPr lang="es-ES_tradnl" dirty="0" err="1" smtClean="0"/>
              <a:t>b</a:t>
            </a:r>
            <a:endParaRPr lang="es-ES" dirty="0" smtClean="0"/>
          </a:p>
          <a:p>
            <a:r>
              <a:rPr lang="es-ES_tradnl" dirty="0" smtClean="0"/>
              <a:t>Tan- </a:t>
            </a:r>
            <a:r>
              <a:rPr lang="es-ES_tradnl" dirty="0" err="1" smtClean="0"/>
              <a:t>ca</a:t>
            </a:r>
            <a:r>
              <a:rPr lang="es-ES_tradnl" dirty="0" smtClean="0"/>
              <a:t>-</a:t>
            </a:r>
            <a:r>
              <a:rPr lang="es-ES_tradnl" dirty="0" err="1" smtClean="0"/>
              <a:t>llan</a:t>
            </a:r>
            <a:r>
              <a:rPr lang="es-ES_tradnl" dirty="0" smtClean="0"/>
              <a:t>-do.				4 </a:t>
            </a:r>
            <a:r>
              <a:rPr lang="es-ES_tradnl" dirty="0" err="1" smtClean="0"/>
              <a:t>c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3400" y="304800"/>
            <a:ext cx="8305800" cy="1754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Realiza el análisis métrico de estos textos teniendo en cuenta:</a:t>
            </a:r>
          </a:p>
          <a:p>
            <a:r>
              <a:rPr lang="es-ES_tradnl" dirty="0" smtClean="0"/>
              <a:t>	a) El número de sílabas métricas de cada verso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b</a:t>
            </a:r>
            <a:r>
              <a:rPr lang="es-ES_tradnl" dirty="0" smtClean="0"/>
              <a:t>) El tipo de verso (arte mayor o arte menor) y el nombre del verso.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c</a:t>
            </a:r>
            <a:r>
              <a:rPr lang="es-ES_tradnl" dirty="0" smtClean="0"/>
              <a:t>) La clase de rima: asonante o consonante.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d</a:t>
            </a:r>
            <a:r>
              <a:rPr lang="es-ES_tradnl" dirty="0" smtClean="0"/>
              <a:t>) El esquema de la rima</a:t>
            </a:r>
          </a:p>
          <a:p>
            <a:r>
              <a:rPr lang="es-ES_tradnl" dirty="0" smtClean="0"/>
              <a:t>	e) El nombre de la estrofa.</a:t>
            </a:r>
            <a:endParaRPr lang="es-ES_tradnl" dirty="0"/>
          </a:p>
        </p:txBody>
      </p:sp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1643063" y="2214563"/>
            <a:ext cx="4529137" cy="1477328"/>
          </a:xfrm>
          <a:prstGeom prst="rect">
            <a:avLst/>
          </a:prstGeom>
          <a:noFill/>
          <a:ln w="9525">
            <a:solidFill>
              <a:srgbClr val="7FD13B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dirty="0"/>
              <a:t>Nadie elige su amor. </a:t>
            </a:r>
            <a:r>
              <a:rPr lang="es-ES_tradnl" dirty="0" err="1"/>
              <a:t>Llevóme</a:t>
            </a:r>
            <a:r>
              <a:rPr lang="es-ES_tradnl" dirty="0"/>
              <a:t> un día</a:t>
            </a:r>
            <a:endParaRPr lang="es-ES" dirty="0"/>
          </a:p>
          <a:p>
            <a:r>
              <a:rPr lang="es-ES_tradnl" dirty="0"/>
              <a:t>mi destino a los grises </a:t>
            </a:r>
            <a:r>
              <a:rPr lang="es-ES_tradnl" dirty="0" err="1"/>
              <a:t>clavijares</a:t>
            </a:r>
            <a:endParaRPr lang="es-ES" dirty="0"/>
          </a:p>
          <a:p>
            <a:r>
              <a:rPr lang="es-ES_tradnl" dirty="0"/>
              <a:t>donde ahuyenta al caer la nieve fría</a:t>
            </a:r>
            <a:endParaRPr lang="es-ES" dirty="0"/>
          </a:p>
          <a:p>
            <a:r>
              <a:rPr lang="es-ES_tradnl" dirty="0"/>
              <a:t>las sombras de los muertos encinares.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3400" y="304800"/>
            <a:ext cx="8305800" cy="1754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Realiza el análisis métrico de estos textos teniendo en cuenta:</a:t>
            </a:r>
          </a:p>
          <a:p>
            <a:r>
              <a:rPr lang="es-ES_tradnl" dirty="0" smtClean="0"/>
              <a:t>	a) El número de sílabas métricas de cada verso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b</a:t>
            </a:r>
            <a:r>
              <a:rPr lang="es-ES_tradnl" dirty="0" smtClean="0"/>
              <a:t>) El tipo de verso (arte mayor o arte menor) y el nombre del verso.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c</a:t>
            </a:r>
            <a:r>
              <a:rPr lang="es-ES_tradnl" dirty="0" smtClean="0"/>
              <a:t>) La clase de rima: asonante o consonante.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d</a:t>
            </a:r>
            <a:r>
              <a:rPr lang="es-ES_tradnl" dirty="0" smtClean="0"/>
              <a:t>) El esquema de la rima</a:t>
            </a:r>
          </a:p>
          <a:p>
            <a:r>
              <a:rPr lang="es-ES_tradnl" dirty="0" smtClean="0"/>
              <a:t>	e) El nombre de la estrofa.</a:t>
            </a:r>
            <a:endParaRPr lang="es-ES_tradnl" dirty="0"/>
          </a:p>
        </p:txBody>
      </p:sp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1643063" y="2214563"/>
            <a:ext cx="6738937" cy="1477328"/>
          </a:xfrm>
          <a:prstGeom prst="rect">
            <a:avLst/>
          </a:prstGeom>
          <a:noFill/>
          <a:ln w="9525">
            <a:solidFill>
              <a:srgbClr val="7FD13B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dirty="0" err="1" smtClean="0"/>
              <a:t>Na</a:t>
            </a:r>
            <a:r>
              <a:rPr lang="es-ES_tradnl" dirty="0" smtClean="0"/>
              <a:t>-</a:t>
            </a:r>
            <a:r>
              <a:rPr lang="es-ES_tradnl" dirty="0" err="1" smtClean="0"/>
              <a:t>diee</a:t>
            </a:r>
            <a:r>
              <a:rPr lang="es-ES_tradnl" dirty="0" smtClean="0"/>
              <a:t>-li-ge- </a:t>
            </a:r>
            <a:r>
              <a:rPr lang="es-ES_tradnl" dirty="0" err="1" smtClean="0"/>
              <a:t>sua</a:t>
            </a:r>
            <a:r>
              <a:rPr lang="es-ES_tradnl" dirty="0" smtClean="0"/>
              <a:t>-</a:t>
            </a:r>
            <a:r>
              <a:rPr lang="es-ES_tradnl" dirty="0" err="1" smtClean="0"/>
              <a:t>mor</a:t>
            </a:r>
            <a:r>
              <a:rPr lang="es-ES_tradnl" dirty="0"/>
              <a:t>. </a:t>
            </a:r>
            <a:r>
              <a:rPr lang="es-ES_tradnl" dirty="0" smtClean="0"/>
              <a:t>Lle-</a:t>
            </a:r>
            <a:r>
              <a:rPr lang="es-ES_tradnl" dirty="0" err="1" smtClean="0"/>
              <a:t>vó</a:t>
            </a:r>
            <a:r>
              <a:rPr lang="es-ES_tradnl" dirty="0" smtClean="0"/>
              <a:t>-</a:t>
            </a:r>
            <a:r>
              <a:rPr lang="es-ES_tradnl" dirty="0" err="1" smtClean="0"/>
              <a:t>meun</a:t>
            </a:r>
            <a:r>
              <a:rPr lang="es-ES_tradnl" dirty="0" smtClean="0"/>
              <a:t>- dí-a		11A	</a:t>
            </a:r>
            <a:endParaRPr lang="es-ES" dirty="0" smtClean="0"/>
          </a:p>
          <a:p>
            <a:r>
              <a:rPr lang="es-ES_tradnl" dirty="0" smtClean="0"/>
              <a:t>Mi-des-ti-</a:t>
            </a:r>
            <a:r>
              <a:rPr lang="es-ES_tradnl" dirty="0" err="1" smtClean="0"/>
              <a:t>noa</a:t>
            </a:r>
            <a:r>
              <a:rPr lang="es-ES_tradnl" dirty="0" smtClean="0"/>
              <a:t>- los- </a:t>
            </a:r>
            <a:r>
              <a:rPr lang="es-ES_tradnl" dirty="0" err="1" smtClean="0"/>
              <a:t>gri</a:t>
            </a:r>
            <a:r>
              <a:rPr lang="es-ES_tradnl" dirty="0" smtClean="0"/>
              <a:t>-</a:t>
            </a:r>
            <a:r>
              <a:rPr lang="es-ES_tradnl" dirty="0" err="1" smtClean="0"/>
              <a:t>ses</a:t>
            </a:r>
            <a:r>
              <a:rPr lang="es-ES_tradnl" dirty="0" smtClean="0"/>
              <a:t>- </a:t>
            </a:r>
            <a:r>
              <a:rPr lang="es-ES_tradnl" dirty="0" err="1" smtClean="0"/>
              <a:t>cla</a:t>
            </a:r>
            <a:r>
              <a:rPr lang="es-ES_tradnl" dirty="0" smtClean="0"/>
              <a:t>-</a:t>
            </a:r>
            <a:r>
              <a:rPr lang="es-ES_tradnl" dirty="0" err="1" smtClean="0"/>
              <a:t>vi</a:t>
            </a:r>
            <a:r>
              <a:rPr lang="es-ES_tradnl" dirty="0" smtClean="0"/>
              <a:t>-ja-res		11B</a:t>
            </a:r>
            <a:endParaRPr lang="es-ES" dirty="0" smtClean="0"/>
          </a:p>
          <a:p>
            <a:r>
              <a:rPr lang="es-ES_tradnl" dirty="0" smtClean="0"/>
              <a:t>Don-</a:t>
            </a:r>
            <a:r>
              <a:rPr lang="es-ES_tradnl" dirty="0" err="1" smtClean="0"/>
              <a:t>deahu</a:t>
            </a:r>
            <a:r>
              <a:rPr lang="es-ES_tradnl" dirty="0" smtClean="0"/>
              <a:t>-yen-taal- </a:t>
            </a:r>
            <a:r>
              <a:rPr lang="es-ES_tradnl" dirty="0" err="1" smtClean="0"/>
              <a:t>ca</a:t>
            </a:r>
            <a:r>
              <a:rPr lang="es-ES_tradnl" dirty="0" smtClean="0"/>
              <a:t>-</a:t>
            </a:r>
            <a:r>
              <a:rPr lang="es-ES_tradnl" dirty="0" err="1" smtClean="0"/>
              <a:t>er</a:t>
            </a:r>
            <a:r>
              <a:rPr lang="es-ES_tradnl" dirty="0" smtClean="0"/>
              <a:t>- la- </a:t>
            </a:r>
            <a:r>
              <a:rPr lang="es-ES_tradnl" dirty="0" err="1" smtClean="0"/>
              <a:t>nie</a:t>
            </a:r>
            <a:r>
              <a:rPr lang="es-ES_tradnl" dirty="0" smtClean="0"/>
              <a:t>-ve- </a:t>
            </a:r>
            <a:r>
              <a:rPr lang="es-ES_tradnl" dirty="0" err="1" smtClean="0"/>
              <a:t>frí</a:t>
            </a:r>
            <a:r>
              <a:rPr lang="es-ES_tradnl" dirty="0" smtClean="0"/>
              <a:t>-a		11A</a:t>
            </a:r>
            <a:endParaRPr lang="es-ES" dirty="0" smtClean="0"/>
          </a:p>
          <a:p>
            <a:r>
              <a:rPr lang="es-ES_tradnl" dirty="0" smtClean="0"/>
              <a:t>Las- </a:t>
            </a:r>
            <a:r>
              <a:rPr lang="es-ES_tradnl" dirty="0" err="1" smtClean="0"/>
              <a:t>som</a:t>
            </a:r>
            <a:r>
              <a:rPr lang="es-ES_tradnl" dirty="0" smtClean="0"/>
              <a:t>-</a:t>
            </a:r>
            <a:r>
              <a:rPr lang="es-ES_tradnl" dirty="0" err="1" smtClean="0"/>
              <a:t>bras</a:t>
            </a:r>
            <a:r>
              <a:rPr lang="es-ES_tradnl" dirty="0" smtClean="0"/>
              <a:t>- de- los- </a:t>
            </a:r>
            <a:r>
              <a:rPr lang="es-ES_tradnl" dirty="0" err="1" smtClean="0"/>
              <a:t>muer</a:t>
            </a:r>
            <a:r>
              <a:rPr lang="es-ES_tradnl" dirty="0" smtClean="0"/>
              <a:t>-tos- en-</a:t>
            </a:r>
            <a:r>
              <a:rPr lang="es-ES_tradnl" dirty="0" err="1" smtClean="0"/>
              <a:t>ci</a:t>
            </a:r>
            <a:r>
              <a:rPr lang="es-ES_tradnl" dirty="0" smtClean="0"/>
              <a:t>-</a:t>
            </a:r>
            <a:r>
              <a:rPr lang="es-ES_tradnl" dirty="0" err="1" smtClean="0"/>
              <a:t>na</a:t>
            </a:r>
            <a:r>
              <a:rPr lang="es-ES_tradnl" dirty="0" smtClean="0"/>
              <a:t>-res.	11B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381000" y="4267200"/>
            <a:ext cx="80010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_tradnl" dirty="0" smtClean="0"/>
              <a:t>Estrofa de cuatro versos de arte mayor con rima consonante. El esquema de la rima ABAB corresponde a la estrofa llamada SERVENTESIO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3400" y="304800"/>
            <a:ext cx="8305800" cy="1754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Realiza el análisis métrico de estos textos teniendo en cuenta:</a:t>
            </a:r>
          </a:p>
          <a:p>
            <a:r>
              <a:rPr lang="es-ES_tradnl" dirty="0" smtClean="0"/>
              <a:t>	a) El número de sílabas métricas de cada verso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b</a:t>
            </a:r>
            <a:r>
              <a:rPr lang="es-ES_tradnl" dirty="0" smtClean="0"/>
              <a:t>) El tipo de verso (arte mayor o arte menor) y el nombre del verso.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c</a:t>
            </a:r>
            <a:r>
              <a:rPr lang="es-ES_tradnl" dirty="0" smtClean="0"/>
              <a:t>) La clase de rima: asonante o consonante.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d</a:t>
            </a:r>
            <a:r>
              <a:rPr lang="es-ES_tradnl" dirty="0" smtClean="0"/>
              <a:t>) El esquema de la rima</a:t>
            </a:r>
          </a:p>
          <a:p>
            <a:r>
              <a:rPr lang="es-ES_tradnl" dirty="0" smtClean="0"/>
              <a:t>	e) El nombre de la estrofa.</a:t>
            </a:r>
            <a:endParaRPr lang="es-ES_tradnl" dirty="0"/>
          </a:p>
        </p:txBody>
      </p:sp>
      <p:sp>
        <p:nvSpPr>
          <p:cNvPr id="6" name="1 CuadroTexto"/>
          <p:cNvSpPr txBox="1">
            <a:spLocks noChangeArrowheads="1"/>
          </p:cNvSpPr>
          <p:nvPr/>
        </p:nvSpPr>
        <p:spPr bwMode="auto">
          <a:xfrm>
            <a:off x="1600200" y="2362200"/>
            <a:ext cx="4600575" cy="1754327"/>
          </a:xfrm>
          <a:prstGeom prst="rect">
            <a:avLst/>
          </a:prstGeom>
          <a:noFill/>
          <a:ln w="9525">
            <a:solidFill>
              <a:srgbClr val="7FD13B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dirty="0"/>
              <a:t>Del monte en la ladera</a:t>
            </a:r>
            <a:endParaRPr lang="es-ES" dirty="0"/>
          </a:p>
          <a:p>
            <a:r>
              <a:rPr lang="es-ES_tradnl" dirty="0"/>
              <a:t>por mi mano plantado tengo un huerto,</a:t>
            </a:r>
            <a:endParaRPr lang="es-ES" dirty="0"/>
          </a:p>
          <a:p>
            <a:r>
              <a:rPr lang="es-ES_tradnl" dirty="0"/>
              <a:t>que con la primavera</a:t>
            </a:r>
            <a:endParaRPr lang="es-ES" dirty="0"/>
          </a:p>
          <a:p>
            <a:r>
              <a:rPr lang="es-ES_tradnl" dirty="0"/>
              <a:t>de bella flor cubierto</a:t>
            </a:r>
            <a:endParaRPr lang="es-ES" dirty="0"/>
          </a:p>
          <a:p>
            <a:r>
              <a:rPr lang="es-ES_tradnl" dirty="0"/>
              <a:t>ya muestra en esperanza el fruto cierto.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3400" y="304800"/>
            <a:ext cx="8305800" cy="1754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Realiza el análisis métrico de estos textos teniendo en cuenta:</a:t>
            </a:r>
          </a:p>
          <a:p>
            <a:r>
              <a:rPr lang="es-ES_tradnl" dirty="0" smtClean="0"/>
              <a:t>	a) El número de sílabas métricas de cada verso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b</a:t>
            </a:r>
            <a:r>
              <a:rPr lang="es-ES_tradnl" dirty="0" smtClean="0"/>
              <a:t>) El tipo de verso (arte mayor o arte menor) y el nombre del verso.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c</a:t>
            </a:r>
            <a:r>
              <a:rPr lang="es-ES_tradnl" dirty="0" smtClean="0"/>
              <a:t>) La clase de rima: asonante o consonante.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d</a:t>
            </a:r>
            <a:r>
              <a:rPr lang="es-ES_tradnl" dirty="0" smtClean="0"/>
              <a:t>) El esquema de la rima</a:t>
            </a:r>
          </a:p>
          <a:p>
            <a:r>
              <a:rPr lang="es-ES_tradnl" dirty="0" smtClean="0"/>
              <a:t>	e) El nombre de la estrofa.</a:t>
            </a:r>
            <a:endParaRPr lang="es-ES_tradnl" dirty="0"/>
          </a:p>
        </p:txBody>
      </p:sp>
      <p:sp>
        <p:nvSpPr>
          <p:cNvPr id="6" name="1 CuadroTexto"/>
          <p:cNvSpPr txBox="1">
            <a:spLocks noChangeArrowheads="1"/>
          </p:cNvSpPr>
          <p:nvPr/>
        </p:nvSpPr>
        <p:spPr bwMode="auto">
          <a:xfrm>
            <a:off x="1600200" y="2362200"/>
            <a:ext cx="6324600" cy="1754327"/>
          </a:xfrm>
          <a:prstGeom prst="rect">
            <a:avLst/>
          </a:prstGeom>
          <a:noFill/>
          <a:ln w="9525">
            <a:solidFill>
              <a:srgbClr val="7FD13B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dirty="0" smtClean="0"/>
              <a:t>Del- </a:t>
            </a:r>
            <a:r>
              <a:rPr lang="es-ES_tradnl" dirty="0" err="1" smtClean="0"/>
              <a:t>mo</a:t>
            </a:r>
            <a:r>
              <a:rPr lang="es-ES_tradnl" dirty="0" smtClean="0"/>
              <a:t>-</a:t>
            </a:r>
            <a:r>
              <a:rPr lang="es-ES_tradnl" dirty="0" err="1" smtClean="0"/>
              <a:t>nteen</a:t>
            </a:r>
            <a:r>
              <a:rPr lang="es-ES_tradnl" dirty="0" smtClean="0"/>
              <a:t>- la- la-de-</a:t>
            </a:r>
            <a:r>
              <a:rPr lang="es-ES_tradnl" dirty="0" err="1" smtClean="0"/>
              <a:t>ra</a:t>
            </a:r>
            <a:r>
              <a:rPr lang="es-ES_tradnl" dirty="0" smtClean="0"/>
              <a:t>				7a</a:t>
            </a:r>
            <a:endParaRPr lang="es-ES" dirty="0" smtClean="0"/>
          </a:p>
          <a:p>
            <a:r>
              <a:rPr lang="es-ES_tradnl" dirty="0" smtClean="0"/>
              <a:t>Por- mi- </a:t>
            </a:r>
            <a:r>
              <a:rPr lang="es-ES_tradnl" dirty="0" err="1" smtClean="0"/>
              <a:t>ma</a:t>
            </a:r>
            <a:r>
              <a:rPr lang="es-ES_tradnl" dirty="0" smtClean="0"/>
              <a:t>-no- plan-</a:t>
            </a:r>
            <a:r>
              <a:rPr lang="es-ES_tradnl" dirty="0" err="1" smtClean="0"/>
              <a:t>ta</a:t>
            </a:r>
            <a:r>
              <a:rPr lang="es-ES_tradnl" dirty="0" smtClean="0"/>
              <a:t>-do- ten-</a:t>
            </a:r>
            <a:r>
              <a:rPr lang="es-ES_tradnl" dirty="0" err="1" smtClean="0"/>
              <a:t>goun</a:t>
            </a:r>
            <a:r>
              <a:rPr lang="es-ES_tradnl" dirty="0" smtClean="0"/>
              <a:t>- </a:t>
            </a:r>
            <a:r>
              <a:rPr lang="es-ES_tradnl" dirty="0" err="1" smtClean="0"/>
              <a:t>huer</a:t>
            </a:r>
            <a:r>
              <a:rPr lang="es-ES_tradnl" dirty="0" smtClean="0"/>
              <a:t>-</a:t>
            </a:r>
            <a:r>
              <a:rPr lang="es-ES_tradnl" dirty="0" err="1" smtClean="0"/>
              <a:t>to</a:t>
            </a:r>
            <a:r>
              <a:rPr lang="es-ES_tradnl" dirty="0" smtClean="0"/>
              <a:t>,	11B</a:t>
            </a:r>
            <a:endParaRPr lang="es-ES" dirty="0" smtClean="0"/>
          </a:p>
          <a:p>
            <a:r>
              <a:rPr lang="es-ES_tradnl" dirty="0" smtClean="0"/>
              <a:t>Que- con- la- </a:t>
            </a:r>
            <a:r>
              <a:rPr lang="es-ES_tradnl" dirty="0" err="1" smtClean="0"/>
              <a:t>pri</a:t>
            </a:r>
            <a:r>
              <a:rPr lang="es-ES_tradnl" dirty="0" smtClean="0"/>
              <a:t>-</a:t>
            </a:r>
            <a:r>
              <a:rPr lang="es-ES_tradnl" dirty="0" err="1" smtClean="0"/>
              <a:t>ma</a:t>
            </a:r>
            <a:r>
              <a:rPr lang="es-ES_tradnl" dirty="0" smtClean="0"/>
              <a:t>-ve-</a:t>
            </a:r>
            <a:r>
              <a:rPr lang="es-ES_tradnl" dirty="0" err="1" smtClean="0"/>
              <a:t>ra</a:t>
            </a:r>
            <a:r>
              <a:rPr lang="es-ES_tradnl" dirty="0" smtClean="0"/>
              <a:t>				7a</a:t>
            </a:r>
            <a:endParaRPr lang="es-ES" dirty="0" smtClean="0"/>
          </a:p>
          <a:p>
            <a:r>
              <a:rPr lang="es-ES_tradnl" dirty="0" smtClean="0"/>
              <a:t>De- be-</a:t>
            </a:r>
            <a:r>
              <a:rPr lang="es-ES_tradnl" dirty="0" err="1" smtClean="0"/>
              <a:t>lla</a:t>
            </a:r>
            <a:r>
              <a:rPr lang="es-ES_tradnl" dirty="0" smtClean="0"/>
              <a:t>- flor- cu-</a:t>
            </a:r>
            <a:r>
              <a:rPr lang="es-ES_tradnl" dirty="0" err="1" smtClean="0"/>
              <a:t>bier</a:t>
            </a:r>
            <a:r>
              <a:rPr lang="es-ES_tradnl" dirty="0" smtClean="0"/>
              <a:t>-</a:t>
            </a:r>
            <a:r>
              <a:rPr lang="es-ES_tradnl" dirty="0" err="1" smtClean="0"/>
              <a:t>to</a:t>
            </a:r>
            <a:r>
              <a:rPr lang="es-ES_tradnl" dirty="0" smtClean="0"/>
              <a:t>				7b</a:t>
            </a:r>
            <a:endParaRPr lang="es-ES" dirty="0" smtClean="0"/>
          </a:p>
          <a:p>
            <a:r>
              <a:rPr lang="es-ES_tradnl" dirty="0" smtClean="0"/>
              <a:t>Ya- </a:t>
            </a:r>
            <a:r>
              <a:rPr lang="es-ES_tradnl" dirty="0" err="1" smtClean="0"/>
              <a:t>mues</a:t>
            </a:r>
            <a:r>
              <a:rPr lang="es-ES_tradnl" dirty="0" smtClean="0"/>
              <a:t>-traen- es-pe-ran-</a:t>
            </a:r>
            <a:r>
              <a:rPr lang="es-ES_tradnl" dirty="0" err="1" smtClean="0"/>
              <a:t>zael</a:t>
            </a:r>
            <a:r>
              <a:rPr lang="es-ES_tradnl" dirty="0" smtClean="0"/>
              <a:t>- </a:t>
            </a:r>
            <a:r>
              <a:rPr lang="es-ES_tradnl" dirty="0" err="1" smtClean="0"/>
              <a:t>fru</a:t>
            </a:r>
            <a:r>
              <a:rPr lang="es-ES_tradnl" dirty="0" smtClean="0"/>
              <a:t>-</a:t>
            </a:r>
            <a:r>
              <a:rPr lang="es-ES_tradnl" dirty="0" err="1" smtClean="0"/>
              <a:t>to</a:t>
            </a:r>
            <a:r>
              <a:rPr lang="es-ES_tradnl" dirty="0" smtClean="0"/>
              <a:t>- </a:t>
            </a:r>
            <a:r>
              <a:rPr lang="es-ES_tradnl" dirty="0" err="1" smtClean="0"/>
              <a:t>cier</a:t>
            </a:r>
            <a:r>
              <a:rPr lang="es-ES_tradnl" dirty="0" smtClean="0"/>
              <a:t>-</a:t>
            </a:r>
            <a:r>
              <a:rPr lang="es-ES_tradnl" dirty="0" err="1" smtClean="0"/>
              <a:t>to</a:t>
            </a:r>
            <a:r>
              <a:rPr lang="es-ES_tradnl" dirty="0" smtClean="0"/>
              <a:t>.	11B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381000" y="4267200"/>
            <a:ext cx="80010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_tradnl" dirty="0" smtClean="0"/>
              <a:t>Estrofa de cinco versos de arte menor y mayor con rima consonante. El esquema de la rima 7 a 11B 7 a 7b 11B corresponde a la estrofa llamada LIRA.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3400" y="304800"/>
            <a:ext cx="8305800" cy="1754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Realiza el análisis métrico de estos textos teniendo en cuenta:</a:t>
            </a:r>
          </a:p>
          <a:p>
            <a:r>
              <a:rPr lang="es-ES_tradnl" dirty="0" smtClean="0"/>
              <a:t>	a) El número de sílabas métricas de cada verso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b</a:t>
            </a:r>
            <a:r>
              <a:rPr lang="es-ES_tradnl" dirty="0" smtClean="0"/>
              <a:t>) El tipo de verso (arte mayor o arte menor) y el nombre del verso.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c</a:t>
            </a:r>
            <a:r>
              <a:rPr lang="es-ES_tradnl" dirty="0" smtClean="0"/>
              <a:t>) La clase de rima: asonante o consonante.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d</a:t>
            </a:r>
            <a:r>
              <a:rPr lang="es-ES_tradnl" dirty="0" smtClean="0"/>
              <a:t>) El esquema de la rima</a:t>
            </a:r>
          </a:p>
          <a:p>
            <a:r>
              <a:rPr lang="es-ES_tradnl" dirty="0" smtClean="0"/>
              <a:t>	e) El nombre de la estrofa.</a:t>
            </a:r>
            <a:endParaRPr lang="es-ES_tradnl" dirty="0"/>
          </a:p>
        </p:txBody>
      </p:sp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2209800" y="2514600"/>
            <a:ext cx="3505200" cy="3139321"/>
          </a:xfrm>
          <a:prstGeom prst="rect">
            <a:avLst/>
          </a:prstGeom>
          <a:noFill/>
          <a:ln w="9525">
            <a:solidFill>
              <a:srgbClr val="7FD13B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dirty="0"/>
              <a:t>Es verdad; pues reprimamos</a:t>
            </a:r>
            <a:endParaRPr lang="es-ES" dirty="0"/>
          </a:p>
          <a:p>
            <a:r>
              <a:rPr lang="es-ES_tradnl" dirty="0"/>
              <a:t>esta fiera condición,</a:t>
            </a:r>
            <a:endParaRPr lang="es-ES" dirty="0"/>
          </a:p>
          <a:p>
            <a:r>
              <a:rPr lang="es-ES_tradnl" dirty="0"/>
              <a:t>esta furia, esta ambición</a:t>
            </a:r>
            <a:endParaRPr lang="es-ES" dirty="0"/>
          </a:p>
          <a:p>
            <a:r>
              <a:rPr lang="es-ES_tradnl" dirty="0"/>
              <a:t>por si alguna vez soñamos:</a:t>
            </a:r>
            <a:endParaRPr lang="es-ES" dirty="0"/>
          </a:p>
          <a:p>
            <a:r>
              <a:rPr lang="es-ES_tradnl" dirty="0"/>
              <a:t>y sí haremos, pues estamos</a:t>
            </a:r>
            <a:endParaRPr lang="es-ES" dirty="0"/>
          </a:p>
          <a:p>
            <a:r>
              <a:rPr lang="es-ES_tradnl" dirty="0"/>
              <a:t>en  mundo tan singular,</a:t>
            </a:r>
            <a:endParaRPr lang="es-ES" dirty="0"/>
          </a:p>
          <a:p>
            <a:r>
              <a:rPr lang="es-ES_tradnl" dirty="0"/>
              <a:t>que el vivir sólo es soñar;</a:t>
            </a:r>
            <a:endParaRPr lang="es-ES" dirty="0"/>
          </a:p>
          <a:p>
            <a:r>
              <a:rPr lang="es-ES_tradnl" dirty="0"/>
              <a:t>y la experiencia me enseña</a:t>
            </a:r>
            <a:endParaRPr lang="es-ES" dirty="0"/>
          </a:p>
          <a:p>
            <a:r>
              <a:rPr lang="es-ES_tradnl" dirty="0"/>
              <a:t>que el hombre que vive sueña </a:t>
            </a:r>
            <a:endParaRPr lang="es-ES" dirty="0"/>
          </a:p>
          <a:p>
            <a:r>
              <a:rPr lang="es-ES_tradnl" dirty="0"/>
              <a:t>lo que es hasta despertar.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3400" y="304800"/>
            <a:ext cx="8305800" cy="1754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Realiza el análisis métrico de estos textos teniendo en cuenta:</a:t>
            </a:r>
          </a:p>
          <a:p>
            <a:r>
              <a:rPr lang="es-ES_tradnl" dirty="0" smtClean="0"/>
              <a:t>	a) El número de sílabas métricas de cada verso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b</a:t>
            </a:r>
            <a:r>
              <a:rPr lang="es-ES_tradnl" dirty="0" smtClean="0"/>
              <a:t>) El tipo de verso (arte mayor o arte menor) y el nombre del verso.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c</a:t>
            </a:r>
            <a:r>
              <a:rPr lang="es-ES_tradnl" dirty="0" smtClean="0"/>
              <a:t>) La clase de rima: asonante o consonante.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d</a:t>
            </a:r>
            <a:r>
              <a:rPr lang="es-ES_tradnl" dirty="0" smtClean="0"/>
              <a:t>) El esquema de la rima</a:t>
            </a:r>
          </a:p>
          <a:p>
            <a:r>
              <a:rPr lang="es-ES_tradnl" dirty="0" smtClean="0"/>
              <a:t>	e) El nombre de la estrofa.</a:t>
            </a:r>
            <a:endParaRPr lang="es-ES_tradnl" dirty="0"/>
          </a:p>
        </p:txBody>
      </p:sp>
      <p:sp>
        <p:nvSpPr>
          <p:cNvPr id="4" name="CuadroTexto 3"/>
          <p:cNvSpPr txBox="1"/>
          <p:nvPr/>
        </p:nvSpPr>
        <p:spPr>
          <a:xfrm>
            <a:off x="457200" y="5715000"/>
            <a:ext cx="80010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_tradnl" dirty="0" smtClean="0"/>
              <a:t>Estrofa de diez de arte menor con rima consonante. El esquema de la rima </a:t>
            </a:r>
            <a:r>
              <a:rPr lang="es-ES_tradnl" dirty="0" err="1" smtClean="0"/>
              <a:t>abbaaccddc</a:t>
            </a:r>
            <a:r>
              <a:rPr lang="es-ES_tradnl" dirty="0" smtClean="0"/>
              <a:t> corresponde a la estrofa llamada DÉCIMA o ESPINELA</a:t>
            </a:r>
            <a:endParaRPr lang="es-ES_tradnl" dirty="0"/>
          </a:p>
        </p:txBody>
      </p:sp>
      <p:sp>
        <p:nvSpPr>
          <p:cNvPr id="7" name="1 CuadroTexto"/>
          <p:cNvSpPr txBox="1">
            <a:spLocks noChangeArrowheads="1"/>
          </p:cNvSpPr>
          <p:nvPr/>
        </p:nvSpPr>
        <p:spPr bwMode="auto">
          <a:xfrm>
            <a:off x="1066800" y="2133600"/>
            <a:ext cx="5334000" cy="3139321"/>
          </a:xfrm>
          <a:prstGeom prst="rect">
            <a:avLst/>
          </a:prstGeom>
          <a:noFill/>
          <a:ln w="9525">
            <a:solidFill>
              <a:srgbClr val="7FD13B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dirty="0" smtClean="0"/>
              <a:t>Es- ver-dad</a:t>
            </a:r>
            <a:r>
              <a:rPr lang="es-ES_tradnl" dirty="0"/>
              <a:t>;</a:t>
            </a:r>
            <a:r>
              <a:rPr lang="es-ES_tradnl" dirty="0" smtClean="0"/>
              <a:t> -pues- re-</a:t>
            </a:r>
            <a:r>
              <a:rPr lang="es-ES_tradnl" dirty="0" err="1" smtClean="0"/>
              <a:t>pri</a:t>
            </a:r>
            <a:r>
              <a:rPr lang="es-ES_tradnl" dirty="0" smtClean="0"/>
              <a:t>-</a:t>
            </a:r>
            <a:r>
              <a:rPr lang="es-ES_tradnl" dirty="0" err="1" smtClean="0"/>
              <a:t>ma</a:t>
            </a:r>
            <a:r>
              <a:rPr lang="es-ES_tradnl" dirty="0" smtClean="0"/>
              <a:t>-</a:t>
            </a:r>
            <a:r>
              <a:rPr lang="es-ES_tradnl" dirty="0" err="1" smtClean="0"/>
              <a:t>mos</a:t>
            </a:r>
            <a:r>
              <a:rPr lang="es-ES_tradnl" dirty="0" smtClean="0"/>
              <a:t>		8a</a:t>
            </a:r>
            <a:endParaRPr lang="es-ES" dirty="0" smtClean="0"/>
          </a:p>
          <a:p>
            <a:r>
              <a:rPr lang="es-ES_tradnl" dirty="0" smtClean="0"/>
              <a:t>Es-</a:t>
            </a:r>
            <a:r>
              <a:rPr lang="es-ES_tradnl" dirty="0" err="1" smtClean="0"/>
              <a:t>ta</a:t>
            </a:r>
            <a:r>
              <a:rPr lang="es-ES_tradnl" dirty="0" smtClean="0"/>
              <a:t>- </a:t>
            </a:r>
            <a:r>
              <a:rPr lang="es-ES_tradnl" dirty="0" err="1" smtClean="0"/>
              <a:t>fie</a:t>
            </a:r>
            <a:r>
              <a:rPr lang="es-ES_tradnl" dirty="0" smtClean="0"/>
              <a:t>-</a:t>
            </a:r>
            <a:r>
              <a:rPr lang="es-ES_tradnl" dirty="0" err="1" smtClean="0"/>
              <a:t>ra</a:t>
            </a:r>
            <a:r>
              <a:rPr lang="es-ES_tradnl" dirty="0" smtClean="0"/>
              <a:t>- con-di-</a:t>
            </a:r>
            <a:r>
              <a:rPr lang="es-ES_tradnl" dirty="0" err="1" smtClean="0"/>
              <a:t>ción</a:t>
            </a:r>
            <a:r>
              <a:rPr lang="es-ES_tradnl" dirty="0" smtClean="0"/>
              <a:t>,		     7+1= 8b</a:t>
            </a:r>
            <a:endParaRPr lang="es-ES" dirty="0" smtClean="0"/>
          </a:p>
          <a:p>
            <a:r>
              <a:rPr lang="es-ES_tradnl" dirty="0" smtClean="0"/>
              <a:t>Es-</a:t>
            </a:r>
            <a:r>
              <a:rPr lang="es-ES_tradnl" dirty="0" err="1" smtClean="0"/>
              <a:t>ta</a:t>
            </a:r>
            <a:r>
              <a:rPr lang="es-ES_tradnl" dirty="0" smtClean="0"/>
              <a:t>- fu-</a:t>
            </a:r>
            <a:r>
              <a:rPr lang="es-ES_tradnl" dirty="0" err="1" smtClean="0"/>
              <a:t>riaes</a:t>
            </a:r>
            <a:r>
              <a:rPr lang="es-ES_tradnl" dirty="0" smtClean="0"/>
              <a:t>-</a:t>
            </a:r>
            <a:r>
              <a:rPr lang="es-ES_tradnl" dirty="0" err="1" smtClean="0"/>
              <a:t>taam</a:t>
            </a:r>
            <a:r>
              <a:rPr lang="es-ES_tradnl" dirty="0" smtClean="0"/>
              <a:t>-</a:t>
            </a:r>
            <a:r>
              <a:rPr lang="es-ES_tradnl" dirty="0" err="1" smtClean="0"/>
              <a:t>bición</a:t>
            </a:r>
            <a:r>
              <a:rPr lang="es-ES_tradnl" dirty="0" smtClean="0"/>
              <a:t>                    7+1= 8b</a:t>
            </a:r>
            <a:endParaRPr lang="es-ES" dirty="0" smtClean="0"/>
          </a:p>
          <a:p>
            <a:r>
              <a:rPr lang="es-ES_tradnl" dirty="0" smtClean="0"/>
              <a:t>Por- </a:t>
            </a:r>
            <a:r>
              <a:rPr lang="es-ES_tradnl" dirty="0" err="1" smtClean="0"/>
              <a:t>sial</a:t>
            </a:r>
            <a:r>
              <a:rPr lang="es-ES_tradnl" dirty="0" smtClean="0"/>
              <a:t>-</a:t>
            </a:r>
            <a:r>
              <a:rPr lang="es-ES_tradnl" dirty="0" err="1" smtClean="0"/>
              <a:t>gu</a:t>
            </a:r>
            <a:r>
              <a:rPr lang="es-ES_tradnl" dirty="0" smtClean="0"/>
              <a:t>-</a:t>
            </a:r>
            <a:r>
              <a:rPr lang="es-ES_tradnl" dirty="0" err="1" smtClean="0"/>
              <a:t>na</a:t>
            </a:r>
            <a:r>
              <a:rPr lang="es-ES_tradnl" dirty="0" smtClean="0"/>
              <a:t>-vez </a:t>
            </a:r>
            <a:r>
              <a:rPr lang="es-ES_tradnl" dirty="0"/>
              <a:t>soñamos</a:t>
            </a:r>
            <a:r>
              <a:rPr lang="es-ES_tradnl" dirty="0" smtClean="0"/>
              <a:t>:		8a</a:t>
            </a:r>
            <a:endParaRPr lang="es-ES" dirty="0" smtClean="0"/>
          </a:p>
          <a:p>
            <a:r>
              <a:rPr lang="es-ES_tradnl" dirty="0" smtClean="0"/>
              <a:t>Y- </a:t>
            </a:r>
            <a:r>
              <a:rPr lang="es-ES_tradnl" dirty="0" err="1" smtClean="0"/>
              <a:t>síha</a:t>
            </a:r>
            <a:r>
              <a:rPr lang="es-ES_tradnl" dirty="0" smtClean="0"/>
              <a:t>-re-</a:t>
            </a:r>
            <a:r>
              <a:rPr lang="es-ES_tradnl" dirty="0" err="1" smtClean="0"/>
              <a:t>mos</a:t>
            </a:r>
            <a:r>
              <a:rPr lang="es-ES_tradnl" dirty="0" smtClean="0"/>
              <a:t>-, pues- es-</a:t>
            </a:r>
            <a:r>
              <a:rPr lang="es-ES_tradnl" dirty="0" err="1" smtClean="0"/>
              <a:t>ta</a:t>
            </a:r>
            <a:r>
              <a:rPr lang="es-ES_tradnl" dirty="0" smtClean="0"/>
              <a:t>-</a:t>
            </a:r>
            <a:r>
              <a:rPr lang="es-ES_tradnl" dirty="0" err="1" smtClean="0"/>
              <a:t>mos</a:t>
            </a:r>
            <a:r>
              <a:rPr lang="es-ES_tradnl" dirty="0" smtClean="0"/>
              <a:t>		8a</a:t>
            </a:r>
            <a:endParaRPr lang="es-ES" dirty="0" smtClean="0"/>
          </a:p>
          <a:p>
            <a:r>
              <a:rPr lang="es-ES_tradnl" dirty="0" smtClean="0"/>
              <a:t>En-  </a:t>
            </a:r>
            <a:r>
              <a:rPr lang="es-ES_tradnl" dirty="0" err="1" smtClean="0"/>
              <a:t>mun</a:t>
            </a:r>
            <a:r>
              <a:rPr lang="es-ES_tradnl" dirty="0" smtClean="0"/>
              <a:t>-do- tan- sin-</a:t>
            </a:r>
            <a:r>
              <a:rPr lang="es-ES_tradnl" dirty="0" err="1" smtClean="0"/>
              <a:t>gu</a:t>
            </a:r>
            <a:r>
              <a:rPr lang="es-ES_tradnl" dirty="0" smtClean="0"/>
              <a:t>-lar,                  7+1= 8c</a:t>
            </a:r>
            <a:endParaRPr lang="es-ES" dirty="0" smtClean="0"/>
          </a:p>
          <a:p>
            <a:r>
              <a:rPr lang="es-ES_tradnl" dirty="0" err="1" smtClean="0"/>
              <a:t>Queel</a:t>
            </a:r>
            <a:r>
              <a:rPr lang="es-ES_tradnl" dirty="0" smtClean="0"/>
              <a:t>- </a:t>
            </a:r>
            <a:r>
              <a:rPr lang="es-ES_tradnl" dirty="0" err="1" smtClean="0"/>
              <a:t>vi</a:t>
            </a:r>
            <a:r>
              <a:rPr lang="es-ES_tradnl" dirty="0" smtClean="0"/>
              <a:t>-</a:t>
            </a:r>
            <a:r>
              <a:rPr lang="es-ES_tradnl" dirty="0" err="1" smtClean="0"/>
              <a:t>vir</a:t>
            </a:r>
            <a:r>
              <a:rPr lang="es-ES_tradnl" dirty="0" smtClean="0"/>
              <a:t>- </a:t>
            </a:r>
            <a:r>
              <a:rPr lang="es-ES_tradnl" dirty="0" err="1" smtClean="0"/>
              <a:t>só</a:t>
            </a:r>
            <a:r>
              <a:rPr lang="es-ES_tradnl" dirty="0" smtClean="0"/>
              <a:t>-loes- so-</a:t>
            </a:r>
            <a:r>
              <a:rPr lang="es-ES_tradnl" dirty="0" err="1" smtClean="0"/>
              <a:t>ñar</a:t>
            </a:r>
            <a:r>
              <a:rPr lang="es-ES_tradnl" dirty="0" smtClean="0"/>
              <a:t>;                7+1= 8c</a:t>
            </a:r>
            <a:endParaRPr lang="es-ES" dirty="0" smtClean="0"/>
          </a:p>
          <a:p>
            <a:r>
              <a:rPr lang="es-ES_tradnl" dirty="0" smtClean="0"/>
              <a:t>Y- </a:t>
            </a:r>
            <a:r>
              <a:rPr lang="es-ES_tradnl" dirty="0" err="1" smtClean="0"/>
              <a:t>laex</a:t>
            </a:r>
            <a:r>
              <a:rPr lang="es-ES_tradnl" dirty="0" smtClean="0"/>
              <a:t>-pe-</a:t>
            </a:r>
            <a:r>
              <a:rPr lang="es-ES_tradnl" dirty="0" err="1" smtClean="0"/>
              <a:t>rien</a:t>
            </a:r>
            <a:r>
              <a:rPr lang="es-ES_tradnl" dirty="0" smtClean="0"/>
              <a:t>-</a:t>
            </a:r>
            <a:r>
              <a:rPr lang="es-ES_tradnl" dirty="0" err="1" smtClean="0"/>
              <a:t>cia</a:t>
            </a:r>
            <a:r>
              <a:rPr lang="es-ES_tradnl" dirty="0" smtClean="0"/>
              <a:t>- meen-se-</a:t>
            </a:r>
            <a:r>
              <a:rPr lang="es-ES_tradnl" dirty="0" err="1" smtClean="0"/>
              <a:t>ña</a:t>
            </a:r>
            <a:r>
              <a:rPr lang="es-ES_tradnl" dirty="0" smtClean="0"/>
              <a:t>		8d</a:t>
            </a:r>
            <a:endParaRPr lang="es-ES" dirty="0" smtClean="0"/>
          </a:p>
          <a:p>
            <a:r>
              <a:rPr lang="es-ES_tradnl" dirty="0" err="1" smtClean="0"/>
              <a:t>Queel</a:t>
            </a:r>
            <a:r>
              <a:rPr lang="es-ES_tradnl" dirty="0" smtClean="0"/>
              <a:t>- </a:t>
            </a:r>
            <a:r>
              <a:rPr lang="es-ES_tradnl" dirty="0" err="1" smtClean="0"/>
              <a:t>hom</a:t>
            </a:r>
            <a:r>
              <a:rPr lang="es-ES_tradnl" dirty="0" smtClean="0"/>
              <a:t>-</a:t>
            </a:r>
            <a:r>
              <a:rPr lang="es-ES_tradnl" dirty="0" err="1" smtClean="0"/>
              <a:t>bre</a:t>
            </a:r>
            <a:r>
              <a:rPr lang="es-ES_tradnl" dirty="0" smtClean="0"/>
              <a:t>- que- </a:t>
            </a:r>
            <a:r>
              <a:rPr lang="es-ES_tradnl" dirty="0" err="1" smtClean="0"/>
              <a:t>vi</a:t>
            </a:r>
            <a:r>
              <a:rPr lang="es-ES_tradnl" dirty="0" smtClean="0"/>
              <a:t>-ve- </a:t>
            </a:r>
            <a:r>
              <a:rPr lang="es-ES_tradnl" dirty="0" err="1" smtClean="0"/>
              <a:t>sue</a:t>
            </a:r>
            <a:r>
              <a:rPr lang="es-ES_tradnl" dirty="0" smtClean="0"/>
              <a:t>-</a:t>
            </a:r>
            <a:r>
              <a:rPr lang="es-ES_tradnl" dirty="0" err="1" smtClean="0"/>
              <a:t>ña</a:t>
            </a:r>
            <a:r>
              <a:rPr lang="es-ES_tradnl" dirty="0" smtClean="0"/>
              <a:t> 		8d</a:t>
            </a:r>
            <a:endParaRPr lang="es-ES" dirty="0" smtClean="0"/>
          </a:p>
          <a:p>
            <a:r>
              <a:rPr lang="es-ES_tradnl" dirty="0" smtClean="0"/>
              <a:t>Lo- </a:t>
            </a:r>
            <a:r>
              <a:rPr lang="es-ES_tradnl" dirty="0" err="1" smtClean="0"/>
              <a:t>quees</a:t>
            </a:r>
            <a:r>
              <a:rPr lang="es-ES_tradnl" dirty="0" smtClean="0"/>
              <a:t>- has-</a:t>
            </a:r>
            <a:r>
              <a:rPr lang="es-ES_tradnl" dirty="0" err="1" smtClean="0"/>
              <a:t>ta</a:t>
            </a:r>
            <a:r>
              <a:rPr lang="es-ES_tradnl" dirty="0" smtClean="0"/>
              <a:t>- des-</a:t>
            </a:r>
            <a:r>
              <a:rPr lang="es-ES_tradnl" dirty="0" err="1" smtClean="0"/>
              <a:t>per</a:t>
            </a:r>
            <a:r>
              <a:rPr lang="es-ES_tradnl" dirty="0" smtClean="0"/>
              <a:t>-</a:t>
            </a:r>
            <a:r>
              <a:rPr lang="es-ES_tradnl" dirty="0" err="1" smtClean="0"/>
              <a:t>tar</a:t>
            </a:r>
            <a:r>
              <a:rPr lang="es-ES_tradnl" dirty="0" smtClean="0"/>
              <a:t>.              7+1= 8c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>
                <a:ea typeface="ＭＳ Ｐゴシック" pitchFamily="49" charset="-128"/>
              </a:rPr>
              <a:t>Estrofa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5100"/>
            <a:ext cx="8229600" cy="1447800"/>
          </a:xfrm>
          <a:solidFill>
            <a:srgbClr val="FFCCFF"/>
          </a:solidFill>
        </p:spPr>
        <p:txBody>
          <a:bodyPr/>
          <a:lstStyle/>
          <a:p>
            <a:pPr algn="just" eaLnBrk="1" hangingPunct="1"/>
            <a:r>
              <a:rPr lang="es-ES_tradnl">
                <a:ea typeface="ＭＳ Ｐゴシック" pitchFamily="49" charset="-128"/>
              </a:rPr>
              <a:t>Un conjunto de versos que constituyen un  sistema de ritmo y rima completo.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66" name="Group 102"/>
          <p:cNvGraphicFramePr>
            <a:graphicFrameLocks noGrp="1"/>
          </p:cNvGraphicFramePr>
          <p:nvPr/>
        </p:nvGraphicFramePr>
        <p:xfrm>
          <a:off x="1295400" y="685800"/>
          <a:ext cx="6705600" cy="5029201"/>
        </p:xfrm>
        <a:graphic>
          <a:graphicData uri="http://schemas.openxmlformats.org/drawingml/2006/table">
            <a:tbl>
              <a:tblPr/>
              <a:tblGrid>
                <a:gridCol w="6705600"/>
              </a:tblGrid>
              <a:tr h="143192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"Un soneto me manda hacer Violante,                  11 A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que en mi vida me he visto en tal aprieto;            11 B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catorce versos dicen que es soneto; 		     11 B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burla burlando, van los tres delante. 		     11 A</a:t>
                      </a:r>
                      <a:endParaRPr kumimoji="0" lang="es-ES_trad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4303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Yo pensé que no hallara consonante.		     11 A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Y estoy en la mitad de otro cuarteto; 		     11 B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mas si me veo en el primer terceto, 		     11 B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no hay cosa en los cuartetos que me espante.    11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1001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9900"/>
                          </a:solidFill>
                          <a:effectLst/>
                          <a:latin typeface="Arial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Por el primer terceto voy entrando  		     11 C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y aun parece que entré con pie derecho, 	     11 D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9900"/>
                          </a:solidFill>
                          <a:effectLst/>
                          <a:latin typeface="Arial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pues fin con este verso le estoy dando. 	     11 C</a:t>
                      </a:r>
                      <a:endParaRPr kumimoji="0" lang="es-ES_trad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Ya estoy en el segundo y aun sospecho	     11 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9900"/>
                          </a:solidFill>
                          <a:effectLst/>
                          <a:latin typeface="Arial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que estoy los trece versos acabando:		     11 C</a:t>
                      </a:r>
                      <a:endParaRPr kumimoji="0" lang="es-ES_tradnl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49" charset="0"/>
                        <a:ea typeface="ＭＳ Ｐゴシック" pitchFamily="49" charset="-128"/>
                        <a:cs typeface="ＭＳ Ｐゴシック" pitchFamily="49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Contar si son catorce y está hecho. 		     11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dirty="0">
                <a:ea typeface="ＭＳ Ｐゴシック" pitchFamily="49" charset="-128"/>
              </a:rPr>
              <a:t>Medir versos consiste en contar el número de sílabas de cada verso.</a:t>
            </a:r>
          </a:p>
          <a:p>
            <a:pPr eaLnBrk="1" hangingPunct="1"/>
            <a:r>
              <a:rPr lang="es-ES_tradnl" dirty="0">
                <a:ea typeface="ＭＳ Ｐゴシック" pitchFamily="49" charset="-128"/>
              </a:rPr>
              <a:t>El número de sílabas fonéticas de un verso no siempre coincide con el número de sílabas métricas.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14400" y="838200"/>
            <a:ext cx="7696200" cy="579438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ＭＳ Ｐゴシック" pitchFamily="49" charset="-128"/>
                <a:cs typeface="+mj-cs"/>
              </a:rPr>
              <a:t>MEDIR VERSOS</a:t>
            </a: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ＭＳ Ｐゴシック" pitchFamily="49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80" name="Group 268"/>
          <p:cNvGraphicFramePr>
            <a:graphicFrameLocks noGrp="1"/>
          </p:cNvGraphicFramePr>
          <p:nvPr>
            <p:ph type="tbl" idx="1"/>
          </p:nvPr>
        </p:nvGraphicFramePr>
        <p:xfrm>
          <a:off x="750888" y="2057400"/>
          <a:ext cx="7642225" cy="1066800"/>
        </p:xfrm>
        <a:graphic>
          <a:graphicData uri="http://schemas.openxmlformats.org/drawingml/2006/table">
            <a:tbl>
              <a:tblPr/>
              <a:tblGrid>
                <a:gridCol w="587375"/>
                <a:gridCol w="588962"/>
                <a:gridCol w="587375"/>
                <a:gridCol w="587375"/>
                <a:gridCol w="587375"/>
                <a:gridCol w="588963"/>
                <a:gridCol w="587375"/>
                <a:gridCol w="587375"/>
                <a:gridCol w="588962"/>
                <a:gridCol w="587375"/>
                <a:gridCol w="587375"/>
                <a:gridCol w="587375"/>
                <a:gridCol w="588963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man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 ce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 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quí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88" name="Group 276"/>
          <p:cNvGraphicFramePr>
            <a:graphicFrameLocks noGrp="1"/>
          </p:cNvGraphicFramePr>
          <p:nvPr/>
        </p:nvGraphicFramePr>
        <p:xfrm>
          <a:off x="663575" y="4343400"/>
          <a:ext cx="7816850" cy="810260"/>
        </p:xfrm>
        <a:graphic>
          <a:graphicData uri="http://schemas.openxmlformats.org/drawingml/2006/table">
            <a:tbl>
              <a:tblPr/>
              <a:tblGrid>
                <a:gridCol w="601663"/>
                <a:gridCol w="601662"/>
                <a:gridCol w="1201738"/>
                <a:gridCol w="601662"/>
                <a:gridCol w="601663"/>
                <a:gridCol w="600075"/>
                <a:gridCol w="1203325"/>
                <a:gridCol w="600075"/>
                <a:gridCol w="601662"/>
                <a:gridCol w="600075"/>
                <a:gridCol w="6032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man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sa - 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 ce - 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quí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cor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49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9" charset="0"/>
                          <a:ea typeface="ＭＳ Ｐゴシック" pitchFamily="49" charset="-128"/>
                          <a:cs typeface="ＭＳ Ｐゴシック" pitchFamily="49" charset="-128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219200"/>
            <a:ext cx="7696200" cy="579438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ＭＳ Ｐゴシック" pitchFamily="49" charset="-128"/>
                <a:cs typeface="+mj-cs"/>
              </a:rPr>
              <a:t>Sílabas fonéticas</a:t>
            </a: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ＭＳ Ｐゴシック" pitchFamily="49" charset="-128"/>
              <a:cs typeface="+mj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3505200"/>
            <a:ext cx="7696200" cy="579438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ＭＳ Ｐゴシック" pitchFamily="49" charset="-128"/>
                <a:cs typeface="+mj-cs"/>
              </a:rPr>
              <a:t>Sílabas </a:t>
            </a:r>
            <a:r>
              <a:rPr lang="es-ES_tradnl" sz="2000" dirty="0" smtClean="0">
                <a:solidFill>
                  <a:srgbClr val="FFFFFF"/>
                </a:solidFill>
                <a:latin typeface="+mj-lt"/>
                <a:ea typeface="ＭＳ Ｐゴシック" pitchFamily="49" charset="-128"/>
                <a:cs typeface="+mj-cs"/>
              </a:rPr>
              <a:t>métrica</a:t>
            </a:r>
            <a:r>
              <a:rPr kumimoji="0" lang="es-ES_tradn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ＭＳ Ｐゴシック" pitchFamily="49" charset="-128"/>
                <a:cs typeface="+mj-cs"/>
              </a:rPr>
              <a:t>s</a:t>
            </a: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ＭＳ Ｐゴシック" pitchFamily="49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1606</TotalTime>
  <Words>3446</Words>
  <Application>Microsoft Office PowerPoint</Application>
  <PresentationFormat>Presentación en pantalla (4:3)</PresentationFormat>
  <Paragraphs>901</Paragraphs>
  <Slides>58</Slides>
  <Notes>53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58</vt:i4>
      </vt:variant>
    </vt:vector>
  </HeadingPairs>
  <TitlesOfParts>
    <vt:vector size="59" baseType="lpstr">
      <vt:lpstr>Equidad</vt:lpstr>
      <vt:lpstr>MÉTRICA</vt:lpstr>
      <vt:lpstr>CONCEPTOS INICIALES</vt:lpstr>
      <vt:lpstr>Diapositiva 3</vt:lpstr>
      <vt:lpstr>Diapositiva 4</vt:lpstr>
      <vt:lpstr>Diapositiva 5</vt:lpstr>
      <vt:lpstr>Estrofa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Diapositiva 56</vt:lpstr>
      <vt:lpstr>Diapositiva 57</vt:lpstr>
      <vt:lpstr>Diapositiva 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LITERATURA. GÉNEROS LITERARIOS. FIGURAS LITERARIAS. MÉTRICA</dc:title>
  <dc:creator>Usuario de Windows</dc:creator>
  <cp:lastModifiedBy>Seminario</cp:lastModifiedBy>
  <cp:revision>30</cp:revision>
  <dcterms:created xsi:type="dcterms:W3CDTF">2010-10-20T18:52:11Z</dcterms:created>
  <dcterms:modified xsi:type="dcterms:W3CDTF">2012-10-12T13:56:37Z</dcterms:modified>
</cp:coreProperties>
</file>